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80" d="100"/>
          <a:sy n="80" d="100"/>
        </p:scale>
        <p:origin x="-1002" y="59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6"/>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A0A64D96-D2F4-495E-B4ED-23041B8A4525}" type="datetimeFigureOut">
              <a:rPr lang="fr-FR" smtClean="0"/>
              <a:pPr/>
              <a:t>30/01/2014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81F61A4-5771-45D7-A7A1-00B4F8C7D88A}"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A0A64D96-D2F4-495E-B4ED-23041B8A4525}" type="datetimeFigureOut">
              <a:rPr lang="fr-FR" smtClean="0"/>
              <a:pPr/>
              <a:t>30/01/2014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81F61A4-5771-45D7-A7A1-00B4F8C7D88A}"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4972049" y="366713"/>
            <a:ext cx="1543051" cy="780097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342901" y="366713"/>
            <a:ext cx="4476751" cy="780097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A0A64D96-D2F4-495E-B4ED-23041B8A4525}" type="datetimeFigureOut">
              <a:rPr lang="fr-FR" smtClean="0"/>
              <a:pPr/>
              <a:t>30/01/2014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81F61A4-5771-45D7-A7A1-00B4F8C7D88A}"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A0A64D96-D2F4-495E-B4ED-23041B8A4525}" type="datetimeFigureOut">
              <a:rPr lang="fr-FR" smtClean="0"/>
              <a:pPr/>
              <a:t>30/01/2014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81F61A4-5771-45D7-A7A1-00B4F8C7D88A}"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4"/>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A0A64D96-D2F4-495E-B4ED-23041B8A4525}" type="datetimeFigureOut">
              <a:rPr lang="fr-FR" smtClean="0"/>
              <a:pPr/>
              <a:t>30/01/2014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81F61A4-5771-45D7-A7A1-00B4F8C7D88A}"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342901" y="2133601"/>
            <a:ext cx="3009900" cy="60340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3505201" y="2133601"/>
            <a:ext cx="3009900" cy="60340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A0A64D96-D2F4-495E-B4ED-23041B8A4525}" type="datetimeFigureOut">
              <a:rPr lang="fr-FR" smtClean="0"/>
              <a:pPr/>
              <a:t>30/01/2014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781F61A4-5771-45D7-A7A1-00B4F8C7D88A}"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143000"/>
          </a:xfrm>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1"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1"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A0A64D96-D2F4-495E-B4ED-23041B8A4525}" type="datetimeFigureOut">
              <a:rPr lang="fr-FR" smtClean="0"/>
              <a:pPr/>
              <a:t>30/01/2014</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781F61A4-5771-45D7-A7A1-00B4F8C7D88A}"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A0A64D96-D2F4-495E-B4ED-23041B8A4525}" type="datetimeFigureOut">
              <a:rPr lang="fr-FR" smtClean="0"/>
              <a:pPr/>
              <a:t>30/01/2014</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781F61A4-5771-45D7-A7A1-00B4F8C7D88A}"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A0A64D96-D2F4-495E-B4ED-23041B8A4525}" type="datetimeFigureOut">
              <a:rPr lang="fr-FR" smtClean="0"/>
              <a:pPr/>
              <a:t>30/01/2014</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781F61A4-5771-45D7-A7A1-00B4F8C7D88A}"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1"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1"/>
            <a:ext cx="511175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1" y="1435101"/>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A0A64D96-D2F4-495E-B4ED-23041B8A4525}" type="datetimeFigureOut">
              <a:rPr lang="fr-FR" smtClean="0"/>
              <a:pPr/>
              <a:t>30/01/2014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781F61A4-5771-45D7-A7A1-00B4F8C7D88A}"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1"/>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9"/>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A0A64D96-D2F4-495E-B4ED-23041B8A4525}" type="datetimeFigureOut">
              <a:rPr lang="fr-FR" smtClean="0"/>
              <a:pPr/>
              <a:t>30/01/2014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781F61A4-5771-45D7-A7A1-00B4F8C7D88A}"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1"/>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1"/>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0A64D96-D2F4-495E-B4ED-23041B8A4525}" type="datetimeFigureOut">
              <a:rPr lang="fr-FR" smtClean="0"/>
              <a:pPr/>
              <a:t>30/01/2014</a:t>
            </a:fld>
            <a:endParaRPr lang="fr-FR"/>
          </a:p>
        </p:txBody>
      </p:sp>
      <p:sp>
        <p:nvSpPr>
          <p:cNvPr id="5" name="Espace réservé du pied de page 4"/>
          <p:cNvSpPr>
            <a:spLocks noGrp="1"/>
          </p:cNvSpPr>
          <p:nvPr>
            <p:ph type="ftr" sz="quarter" idx="3"/>
          </p:nvPr>
        </p:nvSpPr>
        <p:spPr>
          <a:xfrm>
            <a:off x="3124200" y="6356351"/>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1"/>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81F61A4-5771-45D7-A7A1-00B4F8C7D88A}"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4.jpeg"/></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6.jpeg"/></Relationships>
</file>

<file path=ppt/slides/_rels/slide5.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8.jpeg"/></Relationships>
</file>

<file path=ppt/slides/_rels/slide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11.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3" descr="methodiste  libre logo.jpg"/>
          <p:cNvPicPr/>
          <p:nvPr/>
        </p:nvPicPr>
        <p:blipFill>
          <a:blip r:embed="rId2"/>
          <a:stretch>
            <a:fillRect/>
          </a:stretch>
        </p:blipFill>
        <p:spPr>
          <a:xfrm>
            <a:off x="428596" y="357166"/>
            <a:ext cx="2500330" cy="2286016"/>
          </a:xfrm>
          <a:prstGeom prst="rect">
            <a:avLst/>
          </a:prstGeom>
        </p:spPr>
      </p:pic>
      <p:sp>
        <p:nvSpPr>
          <p:cNvPr id="1026" name="WordArt 2"/>
          <p:cNvSpPr>
            <a:spLocks noChangeArrowheads="1" noChangeShapeType="1" noTextEdit="1"/>
          </p:cNvSpPr>
          <p:nvPr/>
        </p:nvSpPr>
        <p:spPr bwMode="auto">
          <a:xfrm>
            <a:off x="3286116" y="1000108"/>
            <a:ext cx="5572164" cy="428628"/>
          </a:xfrm>
          <a:prstGeom prst="rect">
            <a:avLst/>
          </a:prstGeom>
        </p:spPr>
        <p:txBody>
          <a:bodyPr wrap="none" fromWordArt="1">
            <a:prstTxWarp prst="textPlain">
              <a:avLst>
                <a:gd name="adj" fmla="val 50000"/>
              </a:avLst>
            </a:prstTxWarp>
          </a:bodyPr>
          <a:lstStyle/>
          <a:p>
            <a:pPr algn="ctr" rtl="0"/>
            <a:r>
              <a:rPr lang="fr-FR" sz="3600" kern="10" dirty="0" smtClean="0">
                <a:ln w="9525">
                  <a:solidFill>
                    <a:srgbClr val="95B3D7"/>
                  </a:solidFill>
                  <a:round/>
                  <a:headEnd/>
                  <a:tailEnd/>
                </a:ln>
                <a:solidFill>
                  <a:srgbClr val="D60093"/>
                </a:solidFill>
                <a:latin typeface="Arial Black"/>
              </a:rPr>
              <a:t>FREE METHODIST CHURCH OF  GUINEA</a:t>
            </a:r>
            <a:endParaRPr lang="fr-FR" sz="3600" kern="10" spc="0" dirty="0">
              <a:ln w="9525">
                <a:solidFill>
                  <a:srgbClr val="95B3D7"/>
                </a:solidFill>
                <a:round/>
                <a:headEnd/>
                <a:tailEnd/>
              </a:ln>
              <a:solidFill>
                <a:srgbClr val="D60093"/>
              </a:solidFill>
              <a:effectLst/>
              <a:latin typeface="Arial Black"/>
            </a:endParaRPr>
          </a:p>
        </p:txBody>
      </p:sp>
      <p:sp>
        <p:nvSpPr>
          <p:cNvPr id="1027" name="Rectangle 3"/>
          <p:cNvSpPr>
            <a:spLocks noChangeArrowheads="1"/>
          </p:cNvSpPr>
          <p:nvPr/>
        </p:nvSpPr>
        <p:spPr bwMode="auto">
          <a:xfrm rot="10800000" flipV="1">
            <a:off x="6661150" y="2357406"/>
            <a:ext cx="2482850" cy="4500594"/>
          </a:xfrm>
          <a:prstGeom prst="rect">
            <a:avLst/>
          </a:prstGeom>
          <a:gradFill rotWithShape="1">
            <a:gsLst>
              <a:gs pos="0">
                <a:srgbClr val="D60093"/>
              </a:gs>
              <a:gs pos="100000">
                <a:srgbClr val="D60093">
                  <a:gamma/>
                  <a:tint val="64706"/>
                  <a:invGamma/>
                </a:srgbClr>
              </a:gs>
            </a:gsLst>
            <a:lin ang="5400000" scaled="1"/>
          </a:gradFill>
          <a:ln w="12700">
            <a:solidFill>
              <a:srgbClr val="31849B"/>
            </a:solidFill>
            <a:miter lim="800000"/>
            <a:headEnd/>
            <a:tailEnd/>
          </a:ln>
          <a:effectLst/>
        </p:spPr>
        <p:txBody>
          <a:bodyPr vert="horz" wrap="square" lIns="0" tIns="914400" rIns="914400" bIns="91440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fr-FR" sz="1800" b="0" i="0" u="none" strike="noStrike" cap="none" normalizeH="0" baseline="0" smtClean="0">
              <a:ln>
                <a:noFill/>
              </a:ln>
              <a:solidFill>
                <a:schemeClr val="tx1"/>
              </a:solidFill>
              <a:effectLst/>
              <a:latin typeface="Arial" pitchFamily="34" charset="0"/>
              <a:cs typeface="Arial" pitchFamily="34" charset="0"/>
            </a:endParaRPr>
          </a:p>
        </p:txBody>
      </p:sp>
      <p:pic>
        <p:nvPicPr>
          <p:cNvPr id="8" name="Image 7" descr="C:\Users\DELL\Documents\Dell WebCam Central\Prendre des photos\140119-101649.jpg"/>
          <p:cNvPicPr/>
          <p:nvPr/>
        </p:nvPicPr>
        <p:blipFill>
          <a:blip r:embed="rId3"/>
          <a:srcRect/>
          <a:stretch>
            <a:fillRect/>
          </a:stretch>
        </p:blipFill>
        <p:spPr bwMode="auto">
          <a:xfrm>
            <a:off x="2857488" y="1643050"/>
            <a:ext cx="5846958" cy="3333750"/>
          </a:xfrm>
          <a:prstGeom prst="rect">
            <a:avLst/>
          </a:prstGeom>
          <a:noFill/>
          <a:ln w="9525">
            <a:noFill/>
            <a:miter lim="800000"/>
            <a:headEnd/>
            <a:tailEnd/>
          </a:ln>
        </p:spPr>
      </p:pic>
      <p:sp>
        <p:nvSpPr>
          <p:cNvPr id="6" name="Rectangle 5"/>
          <p:cNvSpPr/>
          <p:nvPr/>
        </p:nvSpPr>
        <p:spPr>
          <a:xfrm>
            <a:off x="285720" y="5072074"/>
            <a:ext cx="6414769" cy="646331"/>
          </a:xfrm>
          <a:prstGeom prst="rect">
            <a:avLst/>
          </a:prstGeom>
          <a:noFill/>
        </p:spPr>
        <p:txBody>
          <a:bodyPr wrap="none" lIns="91440" tIns="45720" rIns="91440" bIns="45720">
            <a:spAutoFit/>
          </a:bodyPr>
          <a:lstStyle/>
          <a:p>
            <a:pPr algn="ctr"/>
            <a:r>
              <a:rPr lang="fr-FR" sz="3600"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t>CHURCH  EXPANSION PROGRAM</a:t>
            </a:r>
            <a:endParaRPr lang="fr-FR" sz="3600" b="1" cap="none" spc="0" dirty="0">
              <a:ln w="18000">
                <a:solidFill>
                  <a:schemeClr val="accent2">
                    <a:satMod val="140000"/>
                  </a:schemeClr>
                </a:solidFill>
                <a:prstDash val="solid"/>
                <a:miter lim="800000"/>
              </a:ln>
              <a:noFill/>
              <a:effectLst>
                <a:outerShdw blurRad="25500" dist="23000" dir="7020000" algn="tl">
                  <a:srgbClr val="000000">
                    <a:alpha val="50000"/>
                  </a:srgbClr>
                </a:outerShdw>
              </a:effectLst>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3" descr="methodiste  libre logo.jpg"/>
          <p:cNvPicPr/>
          <p:nvPr/>
        </p:nvPicPr>
        <p:blipFill>
          <a:blip r:embed="rId2"/>
          <a:stretch>
            <a:fillRect/>
          </a:stretch>
        </p:blipFill>
        <p:spPr>
          <a:xfrm>
            <a:off x="428596" y="357166"/>
            <a:ext cx="2500330" cy="2286016"/>
          </a:xfrm>
          <a:prstGeom prst="rect">
            <a:avLst/>
          </a:prstGeom>
        </p:spPr>
      </p:pic>
      <p:sp>
        <p:nvSpPr>
          <p:cNvPr id="1026" name="WordArt 2"/>
          <p:cNvSpPr>
            <a:spLocks noChangeArrowheads="1" noChangeShapeType="1" noTextEdit="1"/>
          </p:cNvSpPr>
          <p:nvPr/>
        </p:nvSpPr>
        <p:spPr bwMode="auto">
          <a:xfrm>
            <a:off x="3286116" y="1000108"/>
            <a:ext cx="5572164" cy="428628"/>
          </a:xfrm>
          <a:prstGeom prst="rect">
            <a:avLst/>
          </a:prstGeom>
        </p:spPr>
        <p:txBody>
          <a:bodyPr wrap="none" fromWordArt="1">
            <a:prstTxWarp prst="textPlain">
              <a:avLst>
                <a:gd name="adj" fmla="val 50000"/>
              </a:avLst>
            </a:prstTxWarp>
          </a:bodyPr>
          <a:lstStyle/>
          <a:p>
            <a:pPr algn="ctr" rtl="0"/>
            <a:r>
              <a:rPr lang="fr-FR" sz="3600" kern="10" dirty="0" smtClean="0">
                <a:ln w="9525">
                  <a:solidFill>
                    <a:srgbClr val="95B3D7"/>
                  </a:solidFill>
                  <a:round/>
                  <a:headEnd/>
                  <a:tailEnd/>
                </a:ln>
                <a:solidFill>
                  <a:srgbClr val="D60093"/>
                </a:solidFill>
                <a:latin typeface="Arial Black"/>
              </a:rPr>
              <a:t>FREE METHODIST CHURCH OF  GUINEA</a:t>
            </a:r>
            <a:endParaRPr lang="fr-FR" sz="3600" kern="10" spc="0" dirty="0">
              <a:ln w="9525">
                <a:solidFill>
                  <a:srgbClr val="95B3D7"/>
                </a:solidFill>
                <a:round/>
                <a:headEnd/>
                <a:tailEnd/>
              </a:ln>
              <a:solidFill>
                <a:srgbClr val="D60093"/>
              </a:solidFill>
              <a:effectLst/>
              <a:latin typeface="Arial Black"/>
            </a:endParaRPr>
          </a:p>
        </p:txBody>
      </p:sp>
      <p:sp>
        <p:nvSpPr>
          <p:cNvPr id="1027" name="Rectangle 3"/>
          <p:cNvSpPr>
            <a:spLocks noChangeArrowheads="1"/>
          </p:cNvSpPr>
          <p:nvPr/>
        </p:nvSpPr>
        <p:spPr bwMode="auto">
          <a:xfrm rot="10800000" flipV="1">
            <a:off x="6661150" y="2357406"/>
            <a:ext cx="2482850" cy="4500594"/>
          </a:xfrm>
          <a:prstGeom prst="rect">
            <a:avLst/>
          </a:prstGeom>
          <a:gradFill rotWithShape="1">
            <a:gsLst>
              <a:gs pos="0">
                <a:srgbClr val="D60093"/>
              </a:gs>
              <a:gs pos="100000">
                <a:srgbClr val="D60093">
                  <a:gamma/>
                  <a:tint val="64706"/>
                  <a:invGamma/>
                </a:srgbClr>
              </a:gs>
            </a:gsLst>
            <a:lin ang="5400000" scaled="1"/>
          </a:gradFill>
          <a:ln w="12700">
            <a:solidFill>
              <a:srgbClr val="31849B"/>
            </a:solidFill>
            <a:miter lim="800000"/>
            <a:headEnd/>
            <a:tailEnd/>
          </a:ln>
          <a:effectLst/>
        </p:spPr>
        <p:txBody>
          <a:bodyPr vert="horz" wrap="square" lIns="0" tIns="914400" rIns="914400" bIns="91440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5121" name="Rectangle 1"/>
          <p:cNvSpPr>
            <a:spLocks noChangeArrowheads="1"/>
          </p:cNvSpPr>
          <p:nvPr/>
        </p:nvSpPr>
        <p:spPr bwMode="auto">
          <a:xfrm>
            <a:off x="2214546" y="2428868"/>
            <a:ext cx="4500594" cy="187743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1600" b="0" i="0" u="none" strike="noStrike" cap="none" normalizeH="0" baseline="0" dirty="0" smtClean="0">
                <a:ln>
                  <a:noFill/>
                </a:ln>
                <a:solidFill>
                  <a:schemeClr val="tx1"/>
                </a:solidFill>
                <a:effectLst/>
                <a:latin typeface="Calibri" pitchFamily="34" charset="0"/>
                <a:cs typeface="Times New Roman" pitchFamily="18" charset="0"/>
              </a:rPr>
              <a:t>CONTENT</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fr-FR"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sz="1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1-PRESENTATION</a:t>
            </a:r>
            <a:r>
              <a:rPr kumimoji="0" lang="fr-FR" sz="1400" b="0" i="0" u="none" strike="noStrike" cap="none" normalizeH="0" dirty="0" smtClean="0">
                <a:ln>
                  <a:noFill/>
                </a:ln>
                <a:solidFill>
                  <a:schemeClr val="tx1"/>
                </a:solidFill>
                <a:effectLst/>
                <a:latin typeface="Calibri" pitchFamily="34" charset="0"/>
                <a:ea typeface="Calibri" pitchFamily="34" charset="0"/>
                <a:cs typeface="Times New Roman" pitchFamily="18" charset="0"/>
              </a:rPr>
              <a:t> OF  THE CHURCH</a:t>
            </a:r>
            <a:endParaRPr kumimoji="0" lang="fr-FR"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sz="1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2-CHURCH</a:t>
            </a:r>
            <a:r>
              <a:rPr kumimoji="0" lang="fr-FR" sz="1400" b="0" i="0" u="none" strike="noStrike" cap="none" normalizeH="0" dirty="0" smtClean="0">
                <a:ln>
                  <a:noFill/>
                </a:ln>
                <a:solidFill>
                  <a:schemeClr val="tx1"/>
                </a:solidFill>
                <a:effectLst/>
                <a:latin typeface="Calibri" pitchFamily="34" charset="0"/>
                <a:ea typeface="Calibri" pitchFamily="34" charset="0"/>
                <a:cs typeface="Times New Roman" pitchFamily="18" charset="0"/>
              </a:rPr>
              <a:t> ACTIVITIES</a:t>
            </a:r>
            <a:endParaRPr kumimoji="0" lang="fr-FR"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sz="1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3-CHURCH</a:t>
            </a:r>
            <a:r>
              <a:rPr kumimoji="0" lang="fr-FR" sz="1400" b="0" i="0" u="none" strike="noStrike" cap="none" normalizeH="0" dirty="0" smtClean="0">
                <a:ln>
                  <a:noFill/>
                </a:ln>
                <a:solidFill>
                  <a:schemeClr val="tx1"/>
                </a:solidFill>
                <a:effectLst/>
                <a:latin typeface="Calibri" pitchFamily="34" charset="0"/>
                <a:ea typeface="Calibri" pitchFamily="34" charset="0"/>
                <a:cs typeface="Times New Roman" pitchFamily="18" charset="0"/>
              </a:rPr>
              <a:t>  EXPANSION PROGRAM</a:t>
            </a:r>
            <a:endParaRPr kumimoji="0" lang="fr-FR"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lang="fr-FR" sz="1400" dirty="0" smtClean="0">
                <a:latin typeface="Calibri" pitchFamily="34" charset="0"/>
                <a:cs typeface="Times New Roman" pitchFamily="18" charset="0"/>
              </a:rPr>
              <a:t>  3°1)- HEADQUATER  AND BRANCHES  BUILDING PROJECT</a:t>
            </a:r>
            <a:endParaRPr kumimoji="0" lang="fr-FR"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fr-FR"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sz="1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3°2)  </a:t>
            </a:r>
            <a:r>
              <a:rPr lang="fr-FR" sz="1400" dirty="0" smtClean="0">
                <a:latin typeface="Calibri" pitchFamily="34" charset="0"/>
                <a:ea typeface="Calibri" pitchFamily="34" charset="0"/>
                <a:cs typeface="Times New Roman" pitchFamily="18" charset="0"/>
              </a:rPr>
              <a:t>CHILDCARE  PROGRAM</a:t>
            </a:r>
            <a:endParaRPr kumimoji="0" lang="fr-FR"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sz="1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3°3)   </a:t>
            </a:r>
            <a:r>
              <a:rPr lang="fr-FR" sz="1400" dirty="0" smtClean="0">
                <a:latin typeface="Calibri" pitchFamily="34" charset="0"/>
                <a:ea typeface="Calibri" pitchFamily="34" charset="0"/>
                <a:cs typeface="Times New Roman" pitchFamily="18" charset="0"/>
              </a:rPr>
              <a:t>SELF HELP PROGRAM FOR BELIVERS</a:t>
            </a:r>
            <a:endParaRPr kumimoji="0" lang="fr-FR" sz="1800" b="0" i="0" u="none" strike="noStrike" cap="none" normalizeH="0" baseline="0" dirty="0" smtClean="0">
              <a:ln>
                <a:noFill/>
              </a:ln>
              <a:solidFill>
                <a:schemeClr val="tx1"/>
              </a:solidFill>
              <a:effectLst/>
              <a:latin typeface="Arial" pitchFamily="34" charset="0"/>
              <a:cs typeface="Arial" pitchFamily="34" charset="0"/>
            </a:endParaRPr>
          </a:p>
        </p:txBody>
      </p:sp>
      <p:pic>
        <p:nvPicPr>
          <p:cNvPr id="6" name="Image 5"/>
          <p:cNvPicPr/>
          <p:nvPr/>
        </p:nvPicPr>
        <p:blipFill>
          <a:blip r:embed="rId3"/>
          <a:srcRect/>
          <a:stretch>
            <a:fillRect/>
          </a:stretch>
        </p:blipFill>
        <p:spPr bwMode="auto">
          <a:xfrm>
            <a:off x="3857620" y="4786322"/>
            <a:ext cx="3929090" cy="207167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3" descr="methodiste  libre logo.jpg"/>
          <p:cNvPicPr/>
          <p:nvPr/>
        </p:nvPicPr>
        <p:blipFill>
          <a:blip r:embed="rId2"/>
          <a:stretch>
            <a:fillRect/>
          </a:stretch>
        </p:blipFill>
        <p:spPr>
          <a:xfrm>
            <a:off x="428596" y="357166"/>
            <a:ext cx="2071702" cy="1785950"/>
          </a:xfrm>
          <a:prstGeom prst="rect">
            <a:avLst/>
          </a:prstGeom>
        </p:spPr>
      </p:pic>
      <p:sp>
        <p:nvSpPr>
          <p:cNvPr id="1026" name="WordArt 2"/>
          <p:cNvSpPr>
            <a:spLocks noChangeArrowheads="1" noChangeShapeType="1" noTextEdit="1"/>
          </p:cNvSpPr>
          <p:nvPr/>
        </p:nvSpPr>
        <p:spPr bwMode="auto">
          <a:xfrm>
            <a:off x="3286116" y="1000108"/>
            <a:ext cx="5572164" cy="428628"/>
          </a:xfrm>
          <a:prstGeom prst="rect">
            <a:avLst/>
          </a:prstGeom>
        </p:spPr>
        <p:txBody>
          <a:bodyPr wrap="none" fromWordArt="1">
            <a:prstTxWarp prst="textPlain">
              <a:avLst>
                <a:gd name="adj" fmla="val 50000"/>
              </a:avLst>
            </a:prstTxWarp>
          </a:bodyPr>
          <a:lstStyle/>
          <a:p>
            <a:pPr algn="ctr" rtl="0"/>
            <a:r>
              <a:rPr lang="fr-FR" sz="3600" kern="10" dirty="0" smtClean="0">
                <a:ln w="9525">
                  <a:solidFill>
                    <a:srgbClr val="95B3D7"/>
                  </a:solidFill>
                  <a:round/>
                  <a:headEnd/>
                  <a:tailEnd/>
                </a:ln>
                <a:solidFill>
                  <a:srgbClr val="D60093"/>
                </a:solidFill>
                <a:latin typeface="Arial Black"/>
              </a:rPr>
              <a:t>FREE METHODIST CHURCH OF  GUINEA</a:t>
            </a:r>
            <a:endParaRPr lang="fr-FR" sz="3600" kern="10" spc="0" dirty="0">
              <a:ln w="9525">
                <a:solidFill>
                  <a:srgbClr val="95B3D7"/>
                </a:solidFill>
                <a:round/>
                <a:headEnd/>
                <a:tailEnd/>
              </a:ln>
              <a:solidFill>
                <a:srgbClr val="D60093"/>
              </a:solidFill>
              <a:effectLst/>
              <a:latin typeface="Arial Black"/>
            </a:endParaRPr>
          </a:p>
        </p:txBody>
      </p:sp>
      <p:sp>
        <p:nvSpPr>
          <p:cNvPr id="1027" name="Rectangle 3"/>
          <p:cNvSpPr>
            <a:spLocks noChangeArrowheads="1"/>
          </p:cNvSpPr>
          <p:nvPr/>
        </p:nvSpPr>
        <p:spPr bwMode="auto">
          <a:xfrm rot="10800000" flipV="1">
            <a:off x="6661150" y="2357406"/>
            <a:ext cx="2482850" cy="4500594"/>
          </a:xfrm>
          <a:prstGeom prst="rect">
            <a:avLst/>
          </a:prstGeom>
          <a:gradFill rotWithShape="1">
            <a:gsLst>
              <a:gs pos="0">
                <a:srgbClr val="D60093"/>
              </a:gs>
              <a:gs pos="100000">
                <a:srgbClr val="D60093">
                  <a:gamma/>
                  <a:tint val="64706"/>
                  <a:invGamma/>
                </a:srgbClr>
              </a:gs>
            </a:gsLst>
            <a:lin ang="5400000" scaled="1"/>
          </a:gradFill>
          <a:ln w="12700">
            <a:solidFill>
              <a:srgbClr val="31849B"/>
            </a:solidFill>
            <a:miter lim="800000"/>
            <a:headEnd/>
            <a:tailEnd/>
          </a:ln>
          <a:effectLst/>
        </p:spPr>
        <p:txBody>
          <a:bodyPr vert="horz" wrap="square" lIns="0" tIns="914400" rIns="914400" bIns="91440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fr-FR" sz="1800" b="0" i="0" u="none" strike="noStrike" cap="none" normalizeH="0" baseline="0" smtClean="0">
              <a:ln>
                <a:noFill/>
              </a:ln>
              <a:solidFill>
                <a:schemeClr val="tx1"/>
              </a:solidFill>
              <a:effectLst/>
              <a:latin typeface="Arial" pitchFamily="34" charset="0"/>
              <a:cs typeface="Arial" pitchFamily="34" charset="0"/>
            </a:endParaRPr>
          </a:p>
        </p:txBody>
      </p:sp>
      <p:pic>
        <p:nvPicPr>
          <p:cNvPr id="6" name="Image 5"/>
          <p:cNvPicPr/>
          <p:nvPr/>
        </p:nvPicPr>
        <p:blipFill>
          <a:blip r:embed="rId3"/>
          <a:srcRect/>
          <a:stretch>
            <a:fillRect/>
          </a:stretch>
        </p:blipFill>
        <p:spPr bwMode="auto">
          <a:xfrm>
            <a:off x="6357950" y="1643050"/>
            <a:ext cx="2786050" cy="2545435"/>
          </a:xfrm>
          <a:prstGeom prst="rect">
            <a:avLst/>
          </a:prstGeom>
          <a:noFill/>
          <a:ln w="9525">
            <a:noFill/>
            <a:miter lim="800000"/>
            <a:headEnd/>
            <a:tailEnd/>
          </a:ln>
        </p:spPr>
      </p:pic>
      <p:pic>
        <p:nvPicPr>
          <p:cNvPr id="7" name="Image 6" descr="C:\Users\DELL\Desktop\metodiste libre\IMG_20131209_105508.jpg"/>
          <p:cNvPicPr/>
          <p:nvPr/>
        </p:nvPicPr>
        <p:blipFill>
          <a:blip r:embed="rId4"/>
          <a:srcRect/>
          <a:stretch>
            <a:fillRect/>
          </a:stretch>
        </p:blipFill>
        <p:spPr bwMode="auto">
          <a:xfrm>
            <a:off x="5143504" y="3643314"/>
            <a:ext cx="2676786" cy="2571768"/>
          </a:xfrm>
          <a:prstGeom prst="rect">
            <a:avLst/>
          </a:prstGeom>
          <a:noFill/>
          <a:ln w="9525">
            <a:noFill/>
            <a:miter lim="800000"/>
            <a:headEnd/>
            <a:tailEnd/>
          </a:ln>
        </p:spPr>
      </p:pic>
      <p:sp>
        <p:nvSpPr>
          <p:cNvPr id="8" name="Rectangle 7"/>
          <p:cNvSpPr/>
          <p:nvPr/>
        </p:nvSpPr>
        <p:spPr>
          <a:xfrm>
            <a:off x="285720" y="2071678"/>
            <a:ext cx="4643470" cy="4462760"/>
          </a:xfrm>
          <a:prstGeom prst="rect">
            <a:avLst/>
          </a:prstGeom>
        </p:spPr>
        <p:txBody>
          <a:bodyPr wrap="square">
            <a:spAutoFit/>
          </a:bodyPr>
          <a:lstStyle/>
          <a:p>
            <a:pPr algn="just"/>
            <a:r>
              <a:rPr lang="en-US" sz="1400" dirty="0" smtClean="0"/>
              <a:t>PRESENTATION OF THE CHURCH</a:t>
            </a:r>
          </a:p>
          <a:p>
            <a:pPr algn="just"/>
            <a:r>
              <a:rPr lang="en-US" sz="1000" dirty="0" smtClean="0"/>
              <a:t/>
            </a:r>
            <a:br>
              <a:rPr lang="en-US" sz="1000" dirty="0" smtClean="0"/>
            </a:br>
            <a:r>
              <a:rPr lang="en-US" sz="1000" dirty="0" smtClean="0"/>
              <a:t>The Free Methodist Church GUINEA ( MLG ) is an emerging branch of the Free Methodist Church of America practicing his faith and religious activities in Guinea under the doctrine and the profession of faith of Methodists in America. . MLG obey the great commission that the Lord Jesus Christ has commissioned us to go around the world and make all nations disciples of Christ. Free Methodists Guinea conscious of the need for a new evangelization in Africa and Guinea is committed to proclaiming the good news of the kingdom for the salvation of souls and contribute significantly to the growth and well being of his followers. The vision of Free Methodist Guinea is summarized in the following points:</a:t>
            </a:r>
          </a:p>
          <a:p>
            <a:pPr algn="just"/>
            <a:r>
              <a:rPr lang="en-US" sz="1000" dirty="0" smtClean="0"/>
              <a:t/>
            </a:r>
            <a:br>
              <a:rPr lang="en-US" sz="1000" dirty="0" smtClean="0"/>
            </a:br>
            <a:r>
              <a:rPr lang="en-US" sz="1000" dirty="0" smtClean="0"/>
              <a:t>The good news of the kingdom in Guinea </a:t>
            </a:r>
          </a:p>
          <a:p>
            <a:pPr algn="just"/>
            <a:r>
              <a:rPr lang="en-US" sz="1000" dirty="0" smtClean="0"/>
              <a:t>.Establish churches in the territory of Guinea.</a:t>
            </a:r>
          </a:p>
          <a:p>
            <a:pPr algn="just"/>
            <a:r>
              <a:rPr lang="en-US" sz="1000" dirty="0" smtClean="0"/>
              <a:t>Evangelizing  unreached peoples </a:t>
            </a:r>
          </a:p>
          <a:p>
            <a:pPr algn="just"/>
            <a:r>
              <a:rPr lang="en-US" sz="1000" dirty="0" smtClean="0"/>
              <a:t>Build social infrastructure ( primary schools , training centers , clinics, hospitals,</a:t>
            </a:r>
          </a:p>
          <a:p>
            <a:pPr algn="just"/>
            <a:r>
              <a:rPr lang="en-US" sz="1000" dirty="0" smtClean="0"/>
              <a:t> orphanages, schools and colleges ......)</a:t>
            </a:r>
          </a:p>
          <a:p>
            <a:pPr algn="just"/>
            <a:r>
              <a:rPr lang="en-US" sz="1000" dirty="0" smtClean="0"/>
              <a:t>Contribute significantly to the development of communities in which it operates. ( Agro-pastoral, activities, fight against poverty and idleness . )</a:t>
            </a:r>
            <a:br>
              <a:rPr lang="en-US" sz="1000" dirty="0" smtClean="0"/>
            </a:br>
            <a:r>
              <a:rPr lang="en-US" sz="1000" dirty="0" smtClean="0"/>
              <a:t>MLG The church is approved and recognized by the Guinean authorities under No. </a:t>
            </a:r>
            <a:r>
              <a:rPr lang="en-US" sz="1000" dirty="0" smtClean="0"/>
              <a:t>.233/MATD/CAB/DNLPR/2013 </a:t>
            </a:r>
            <a:r>
              <a:rPr lang="en-US" sz="1000" dirty="0" smtClean="0"/>
              <a:t>as a religious association with the objectives to achieve its expansion and conversion program for new believers. Evangelical field of Free Methodist of Guinea covers the towns of </a:t>
            </a:r>
            <a:r>
              <a:rPr lang="en-US" sz="1000" dirty="0" err="1" smtClean="0"/>
              <a:t>Kissidougou</a:t>
            </a:r>
            <a:r>
              <a:rPr lang="en-US" sz="1000" dirty="0" smtClean="0"/>
              <a:t>  , </a:t>
            </a:r>
            <a:r>
              <a:rPr lang="en-US" sz="1000" dirty="0" err="1" smtClean="0"/>
              <a:t>Macenta</a:t>
            </a:r>
            <a:r>
              <a:rPr lang="en-US" sz="1000" dirty="0" smtClean="0"/>
              <a:t> and </a:t>
            </a:r>
            <a:r>
              <a:rPr lang="en-US" sz="1000" dirty="0" err="1" smtClean="0"/>
              <a:t>Yendé</a:t>
            </a:r>
            <a:r>
              <a:rPr lang="en-US" sz="1000" dirty="0" smtClean="0"/>
              <a:t> in Forestry regions . Among the faithful of the church is youth, women and children in large numbers. The Free Methodist Guinea are installed in a makeshift shed in the neighborhood FOULA MADINA in Conakry </a:t>
            </a:r>
            <a:r>
              <a:rPr lang="en-US" sz="1000" dirty="0" err="1" smtClean="0"/>
              <a:t>Ratoma</a:t>
            </a:r>
            <a:r>
              <a:rPr lang="en-US" sz="1000" dirty="0" smtClean="0"/>
              <a:t> council in  Republic of Guinea under the leadership of Pastor BELLE </a:t>
            </a:r>
            <a:r>
              <a:rPr lang="en-US" sz="1000" dirty="0" smtClean="0"/>
              <a:t>Y  MESSA MUKA </a:t>
            </a:r>
            <a:r>
              <a:rPr lang="en-US" sz="1000" dirty="0" smtClean="0"/>
              <a:t>of the Democratic Republic of Congo.</a:t>
            </a:r>
            <a:endParaRPr lang="fr-FR" sz="10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3" descr="methodiste  libre logo.jpg"/>
          <p:cNvPicPr/>
          <p:nvPr/>
        </p:nvPicPr>
        <p:blipFill>
          <a:blip r:embed="rId2"/>
          <a:stretch>
            <a:fillRect/>
          </a:stretch>
        </p:blipFill>
        <p:spPr>
          <a:xfrm>
            <a:off x="500034" y="214290"/>
            <a:ext cx="2000264" cy="1428760"/>
          </a:xfrm>
          <a:prstGeom prst="rect">
            <a:avLst/>
          </a:prstGeom>
        </p:spPr>
      </p:pic>
      <p:sp>
        <p:nvSpPr>
          <p:cNvPr id="1026" name="WordArt 2"/>
          <p:cNvSpPr>
            <a:spLocks noChangeArrowheads="1" noChangeShapeType="1" noTextEdit="1"/>
          </p:cNvSpPr>
          <p:nvPr/>
        </p:nvSpPr>
        <p:spPr bwMode="auto">
          <a:xfrm>
            <a:off x="3000364" y="571480"/>
            <a:ext cx="5572164" cy="428628"/>
          </a:xfrm>
          <a:prstGeom prst="rect">
            <a:avLst/>
          </a:prstGeom>
        </p:spPr>
        <p:txBody>
          <a:bodyPr wrap="none" fromWordArt="1">
            <a:prstTxWarp prst="textPlain">
              <a:avLst>
                <a:gd name="adj" fmla="val 50000"/>
              </a:avLst>
            </a:prstTxWarp>
          </a:bodyPr>
          <a:lstStyle/>
          <a:p>
            <a:pPr algn="ctr" rtl="0"/>
            <a:r>
              <a:rPr lang="fr-FR" sz="3600" kern="10" dirty="0" smtClean="0">
                <a:ln w="9525">
                  <a:solidFill>
                    <a:srgbClr val="95B3D7"/>
                  </a:solidFill>
                  <a:round/>
                  <a:headEnd/>
                  <a:tailEnd/>
                </a:ln>
                <a:solidFill>
                  <a:srgbClr val="D60093"/>
                </a:solidFill>
                <a:latin typeface="Arial Black"/>
              </a:rPr>
              <a:t>FREE METHODIST CHURCH OF  GUINEA</a:t>
            </a:r>
            <a:endParaRPr lang="fr-FR" sz="3600" kern="10" spc="0" dirty="0">
              <a:ln w="9525">
                <a:solidFill>
                  <a:srgbClr val="95B3D7"/>
                </a:solidFill>
                <a:round/>
                <a:headEnd/>
                <a:tailEnd/>
              </a:ln>
              <a:solidFill>
                <a:srgbClr val="D60093"/>
              </a:solidFill>
              <a:effectLst/>
              <a:latin typeface="Arial Black"/>
            </a:endParaRPr>
          </a:p>
        </p:txBody>
      </p:sp>
      <p:sp>
        <p:nvSpPr>
          <p:cNvPr id="1027" name="Rectangle 3"/>
          <p:cNvSpPr>
            <a:spLocks noChangeArrowheads="1"/>
          </p:cNvSpPr>
          <p:nvPr/>
        </p:nvSpPr>
        <p:spPr bwMode="auto">
          <a:xfrm rot="10800000" flipV="1">
            <a:off x="6661150" y="2357406"/>
            <a:ext cx="2482850" cy="4500594"/>
          </a:xfrm>
          <a:prstGeom prst="rect">
            <a:avLst/>
          </a:prstGeom>
          <a:gradFill rotWithShape="1">
            <a:gsLst>
              <a:gs pos="0">
                <a:srgbClr val="D60093"/>
              </a:gs>
              <a:gs pos="100000">
                <a:srgbClr val="D60093">
                  <a:gamma/>
                  <a:tint val="64706"/>
                  <a:invGamma/>
                </a:srgbClr>
              </a:gs>
            </a:gsLst>
            <a:lin ang="5400000" scaled="1"/>
          </a:gradFill>
          <a:ln w="12700">
            <a:solidFill>
              <a:srgbClr val="31849B"/>
            </a:solidFill>
            <a:miter lim="800000"/>
            <a:headEnd/>
            <a:tailEnd/>
          </a:ln>
          <a:effectLst/>
        </p:spPr>
        <p:txBody>
          <a:bodyPr vert="horz" wrap="square" lIns="0" tIns="914400" rIns="914400" bIns="91440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fr-FR" sz="1800" b="0" i="0" u="none" strike="noStrike" cap="none" normalizeH="0" baseline="0" smtClean="0">
              <a:ln>
                <a:noFill/>
              </a:ln>
              <a:solidFill>
                <a:schemeClr val="tx1"/>
              </a:solidFill>
              <a:effectLst/>
              <a:latin typeface="Arial" pitchFamily="34" charset="0"/>
              <a:cs typeface="Arial" pitchFamily="34" charset="0"/>
            </a:endParaRPr>
          </a:p>
        </p:txBody>
      </p:sp>
      <p:pic>
        <p:nvPicPr>
          <p:cNvPr id="5" name="Image 4" descr="C:\Users\DELL\Desktop\metodiste libre\IMG_20131201_151608.jpg"/>
          <p:cNvPicPr/>
          <p:nvPr/>
        </p:nvPicPr>
        <p:blipFill>
          <a:blip r:embed="rId3"/>
          <a:srcRect/>
          <a:stretch>
            <a:fillRect/>
          </a:stretch>
        </p:blipFill>
        <p:spPr bwMode="auto">
          <a:xfrm>
            <a:off x="5929322" y="2000240"/>
            <a:ext cx="2909036" cy="2470991"/>
          </a:xfrm>
          <a:prstGeom prst="rect">
            <a:avLst/>
          </a:prstGeom>
          <a:noFill/>
          <a:ln w="9525">
            <a:noFill/>
            <a:miter lim="800000"/>
            <a:headEnd/>
            <a:tailEnd/>
          </a:ln>
        </p:spPr>
      </p:pic>
      <p:pic>
        <p:nvPicPr>
          <p:cNvPr id="6" name="Image 5" descr="C:\Users\DELL\Desktop\metodiste libre\IMG_20131201_162220.jpg"/>
          <p:cNvPicPr/>
          <p:nvPr/>
        </p:nvPicPr>
        <p:blipFill>
          <a:blip r:embed="rId4" cstate="print"/>
          <a:srcRect/>
          <a:stretch>
            <a:fillRect/>
          </a:stretch>
        </p:blipFill>
        <p:spPr bwMode="auto">
          <a:xfrm>
            <a:off x="6643702" y="4429132"/>
            <a:ext cx="2500298" cy="1982221"/>
          </a:xfrm>
          <a:prstGeom prst="rect">
            <a:avLst/>
          </a:prstGeom>
          <a:noFill/>
          <a:ln w="9525">
            <a:noFill/>
            <a:miter lim="800000"/>
            <a:headEnd/>
            <a:tailEnd/>
          </a:ln>
        </p:spPr>
      </p:pic>
      <p:sp>
        <p:nvSpPr>
          <p:cNvPr id="8" name="Rectangle 7"/>
          <p:cNvSpPr/>
          <p:nvPr/>
        </p:nvSpPr>
        <p:spPr>
          <a:xfrm>
            <a:off x="571472" y="1785926"/>
            <a:ext cx="5572164" cy="4862870"/>
          </a:xfrm>
          <a:prstGeom prst="rect">
            <a:avLst/>
          </a:prstGeom>
        </p:spPr>
        <p:txBody>
          <a:bodyPr wrap="square">
            <a:spAutoFit/>
          </a:bodyPr>
          <a:lstStyle/>
          <a:p>
            <a:r>
              <a:rPr lang="en-US" sz="1000" dirty="0" smtClean="0"/>
              <a:t>2 - </a:t>
            </a:r>
            <a:r>
              <a:rPr lang="en-US" sz="1000" b="1" dirty="0" smtClean="0"/>
              <a:t>THE ACTIVITIES OF THE CHURCH</a:t>
            </a:r>
            <a:r>
              <a:rPr lang="en-US" sz="1000" dirty="0" smtClean="0"/>
              <a:t/>
            </a:r>
            <a:br>
              <a:rPr lang="en-US" sz="1000" dirty="0" smtClean="0"/>
            </a:br>
            <a:r>
              <a:rPr lang="en-US" sz="1000" dirty="0" smtClean="0"/>
              <a:t>Regular activities of the Free Methodist Church of Guinea are :</a:t>
            </a:r>
            <a:br>
              <a:rPr lang="en-US" sz="1000" dirty="0" smtClean="0"/>
            </a:br>
            <a:r>
              <a:rPr lang="en-US" sz="1000" dirty="0" smtClean="0"/>
              <a:t>-The practice of Sunday worship</a:t>
            </a:r>
            <a:br>
              <a:rPr lang="en-US" sz="1000" dirty="0" smtClean="0"/>
            </a:br>
            <a:r>
              <a:rPr lang="en-US" sz="1000" dirty="0" smtClean="0"/>
              <a:t>-evangelism</a:t>
            </a:r>
            <a:br>
              <a:rPr lang="en-US" sz="1000" dirty="0" smtClean="0"/>
            </a:br>
            <a:r>
              <a:rPr lang="en-US" sz="1000" dirty="0" smtClean="0"/>
              <a:t>-Social and humanitarian works</a:t>
            </a:r>
            <a:br>
              <a:rPr lang="en-US" sz="1000" dirty="0" smtClean="0"/>
            </a:br>
            <a:r>
              <a:rPr lang="en-US" sz="1000" dirty="0" smtClean="0"/>
              <a:t>-The church planting</a:t>
            </a:r>
            <a:br>
              <a:rPr lang="en-US" sz="1000" dirty="0" smtClean="0"/>
            </a:br>
            <a:r>
              <a:rPr lang="en-US" sz="1000" dirty="0" smtClean="0"/>
              <a:t> </a:t>
            </a:r>
            <a:r>
              <a:rPr lang="en-US" sz="1000" b="1" dirty="0" smtClean="0"/>
              <a:t>SUNDAY  and WORSHIP PROGRAMS IN WEEKS </a:t>
            </a:r>
            <a:r>
              <a:rPr lang="en-US" sz="1000" dirty="0" smtClean="0"/>
              <a:t>;</a:t>
            </a:r>
            <a:br>
              <a:rPr lang="en-US" sz="1000" dirty="0" smtClean="0"/>
            </a:br>
            <a:r>
              <a:rPr lang="en-US" sz="1000" dirty="0" smtClean="0"/>
              <a:t>It takes place every Sunday from 9 AM until 12  :  00  and includes the following joints :</a:t>
            </a:r>
            <a:br>
              <a:rPr lang="en-US" sz="1000" dirty="0" smtClean="0"/>
            </a:br>
            <a:r>
              <a:rPr lang="en-US" sz="1000" dirty="0" smtClean="0"/>
              <a:t>The Bible study .</a:t>
            </a:r>
            <a:br>
              <a:rPr lang="en-US" sz="1000" dirty="0" smtClean="0"/>
            </a:br>
            <a:r>
              <a:rPr lang="en-US" sz="1000" dirty="0" smtClean="0"/>
              <a:t>First offering on Sunday.</a:t>
            </a:r>
            <a:br>
              <a:rPr lang="en-US" sz="1000" dirty="0" smtClean="0"/>
            </a:br>
            <a:r>
              <a:rPr lang="en-US" sz="1000" dirty="0" smtClean="0"/>
              <a:t>The prayers of intercession for the community and nation .</a:t>
            </a:r>
            <a:br>
              <a:rPr lang="en-US" sz="1000" dirty="0" smtClean="0"/>
            </a:br>
            <a:r>
              <a:rPr lang="en-US" sz="1000" dirty="0" smtClean="0"/>
              <a:t>Praise and worship</a:t>
            </a:r>
            <a:br>
              <a:rPr lang="en-US" sz="1000" dirty="0" smtClean="0"/>
            </a:br>
            <a:r>
              <a:rPr lang="en-US" sz="1000" dirty="0" smtClean="0"/>
              <a:t>preaching</a:t>
            </a:r>
            <a:br>
              <a:rPr lang="en-US" sz="1000" dirty="0" smtClean="0"/>
            </a:br>
            <a:r>
              <a:rPr lang="en-US" sz="1000" dirty="0" smtClean="0"/>
              <a:t>Second offering and dimes .</a:t>
            </a:r>
            <a:br>
              <a:rPr lang="en-US" sz="1000" dirty="0" smtClean="0"/>
            </a:br>
            <a:r>
              <a:rPr lang="en-US" sz="1000" dirty="0" smtClean="0"/>
              <a:t>End of worship.</a:t>
            </a:r>
            <a:br>
              <a:rPr lang="en-US" sz="1000" dirty="0" smtClean="0"/>
            </a:br>
            <a:r>
              <a:rPr lang="en-US" sz="1000" b="1" dirty="0" smtClean="0"/>
              <a:t>WEDNESDAYS FOR BIBLE STUDY.</a:t>
            </a:r>
            <a:r>
              <a:rPr lang="en-US" sz="1000" dirty="0" smtClean="0"/>
              <a:t/>
            </a:r>
            <a:br>
              <a:rPr lang="en-US" sz="1000" dirty="0" smtClean="0"/>
            </a:br>
            <a:r>
              <a:rPr lang="en-US" sz="1000" dirty="0" smtClean="0"/>
              <a:t>Friday for the intercession sessions .</a:t>
            </a:r>
            <a:br>
              <a:rPr lang="en-US" sz="1000" dirty="0" smtClean="0"/>
            </a:br>
            <a:r>
              <a:rPr lang="en-US" sz="1000" b="1" dirty="0" smtClean="0"/>
              <a:t>2-2 EVANGELISM</a:t>
            </a:r>
            <a:r>
              <a:rPr lang="en-US" sz="1000" dirty="0" smtClean="0"/>
              <a:t/>
            </a:r>
            <a:br>
              <a:rPr lang="en-US" sz="1000" dirty="0" smtClean="0"/>
            </a:br>
            <a:r>
              <a:rPr lang="en-US" sz="1000" dirty="0" smtClean="0"/>
              <a:t>Evangelism is an ongoing activity of MLG . To achieve this goal , the church focuses on training and involvement of workers and laity of the church in the Biblical teaching in vernacular languages. MLG also works with Campus for Christ in the context of the film JESUS ​​translated into several local languages ​​of Guinea.</a:t>
            </a:r>
            <a:r>
              <a:rPr lang="en-US" sz="1000" b="1" dirty="0" smtClean="0"/>
              <a:t/>
            </a:r>
            <a:br>
              <a:rPr lang="en-US" sz="1000" b="1" dirty="0" smtClean="0"/>
            </a:br>
            <a:r>
              <a:rPr lang="en-US" sz="1000" b="1" dirty="0" smtClean="0"/>
              <a:t>2-3 HUMANITARIAN  ACTIVITIES</a:t>
            </a:r>
            <a:r>
              <a:rPr lang="en-US" sz="1000" dirty="0" smtClean="0"/>
              <a:t/>
            </a:r>
            <a:br>
              <a:rPr lang="en-US" sz="1000" dirty="0" smtClean="0"/>
            </a:br>
            <a:r>
              <a:rPr lang="en-US" sz="1000" dirty="0" smtClean="0"/>
              <a:t>Faced with growing poverty and insecurity of the faithful, the MLG are also involved in social and humanitarian work in the communities where exercising the ministry . MLG work by training women in economic activities and trades training for young people. Early childhood is also a target population that the church wants to achieve. To do so, the church is working on emotional and spiritual care of children .</a:t>
            </a:r>
            <a:br>
              <a:rPr lang="en-US" sz="1000" dirty="0" smtClean="0"/>
            </a:br>
            <a:r>
              <a:rPr lang="en-US" sz="1000" b="1" dirty="0" smtClean="0"/>
              <a:t>2-4  CHURCH PLANTING</a:t>
            </a:r>
            <a:r>
              <a:rPr lang="en-US" sz="1000" dirty="0" smtClean="0"/>
              <a:t/>
            </a:r>
            <a:br>
              <a:rPr lang="en-US" sz="1000" dirty="0" smtClean="0"/>
            </a:br>
            <a:r>
              <a:rPr lang="en-US" sz="1000" dirty="0" smtClean="0"/>
              <a:t>The primary mission remains MLG church planting . The central church of Conakry works with independent pastors to increase its workforce and its pastors for its geographical and numerical extension.</a:t>
            </a:r>
            <a:endParaRPr lang="fr-FR" sz="10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3" descr="methodiste  libre logo.jpg"/>
          <p:cNvPicPr/>
          <p:nvPr/>
        </p:nvPicPr>
        <p:blipFill>
          <a:blip r:embed="rId2"/>
          <a:stretch>
            <a:fillRect/>
          </a:stretch>
        </p:blipFill>
        <p:spPr>
          <a:xfrm>
            <a:off x="428596" y="357166"/>
            <a:ext cx="2500330" cy="2286016"/>
          </a:xfrm>
          <a:prstGeom prst="rect">
            <a:avLst/>
          </a:prstGeom>
        </p:spPr>
      </p:pic>
      <p:sp>
        <p:nvSpPr>
          <p:cNvPr id="1026" name="WordArt 2"/>
          <p:cNvSpPr>
            <a:spLocks noChangeArrowheads="1" noChangeShapeType="1" noTextEdit="1"/>
          </p:cNvSpPr>
          <p:nvPr/>
        </p:nvSpPr>
        <p:spPr bwMode="auto">
          <a:xfrm>
            <a:off x="3286116" y="1000108"/>
            <a:ext cx="5572164" cy="428628"/>
          </a:xfrm>
          <a:prstGeom prst="rect">
            <a:avLst/>
          </a:prstGeom>
        </p:spPr>
        <p:txBody>
          <a:bodyPr wrap="none" fromWordArt="1">
            <a:prstTxWarp prst="textPlain">
              <a:avLst>
                <a:gd name="adj" fmla="val 50000"/>
              </a:avLst>
            </a:prstTxWarp>
          </a:bodyPr>
          <a:lstStyle/>
          <a:p>
            <a:pPr algn="ctr" rtl="0"/>
            <a:r>
              <a:rPr lang="fr-FR" sz="3600" kern="10" dirty="0" smtClean="0">
                <a:ln w="9525">
                  <a:solidFill>
                    <a:srgbClr val="95B3D7"/>
                  </a:solidFill>
                  <a:round/>
                  <a:headEnd/>
                  <a:tailEnd/>
                </a:ln>
                <a:solidFill>
                  <a:srgbClr val="D60093"/>
                </a:solidFill>
                <a:latin typeface="Arial Black"/>
              </a:rPr>
              <a:t>FREE METHODIST CHURCH OF  GUINEA</a:t>
            </a:r>
            <a:endParaRPr lang="fr-FR" sz="3600" kern="10" spc="0" dirty="0">
              <a:ln w="9525">
                <a:solidFill>
                  <a:srgbClr val="95B3D7"/>
                </a:solidFill>
                <a:round/>
                <a:headEnd/>
                <a:tailEnd/>
              </a:ln>
              <a:solidFill>
                <a:srgbClr val="D60093"/>
              </a:solidFill>
              <a:effectLst/>
              <a:latin typeface="Arial Black"/>
            </a:endParaRPr>
          </a:p>
        </p:txBody>
      </p:sp>
      <p:sp>
        <p:nvSpPr>
          <p:cNvPr id="1027" name="Rectangle 3"/>
          <p:cNvSpPr>
            <a:spLocks noChangeArrowheads="1"/>
          </p:cNvSpPr>
          <p:nvPr/>
        </p:nvSpPr>
        <p:spPr bwMode="auto">
          <a:xfrm rot="10800000" flipV="1">
            <a:off x="0" y="3286124"/>
            <a:ext cx="2000232" cy="3571876"/>
          </a:xfrm>
          <a:prstGeom prst="rect">
            <a:avLst/>
          </a:prstGeom>
          <a:gradFill rotWithShape="1">
            <a:gsLst>
              <a:gs pos="0">
                <a:srgbClr val="D60093"/>
              </a:gs>
              <a:gs pos="100000">
                <a:srgbClr val="D60093">
                  <a:gamma/>
                  <a:tint val="64706"/>
                  <a:invGamma/>
                </a:srgbClr>
              </a:gs>
            </a:gsLst>
            <a:lin ang="5400000" scaled="1"/>
          </a:gradFill>
          <a:ln w="12700">
            <a:solidFill>
              <a:srgbClr val="31849B"/>
            </a:solidFill>
            <a:miter lim="800000"/>
            <a:headEnd/>
            <a:tailEnd/>
          </a:ln>
          <a:effectLst/>
        </p:spPr>
        <p:txBody>
          <a:bodyPr vert="horz" wrap="square" lIns="0" tIns="914400" rIns="914400" bIns="91440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fr-FR" sz="1800" b="0" i="0" u="none" strike="noStrike" cap="none" normalizeH="0" baseline="0" smtClean="0">
              <a:ln>
                <a:noFill/>
              </a:ln>
              <a:solidFill>
                <a:schemeClr val="tx1"/>
              </a:solidFill>
              <a:effectLst/>
              <a:latin typeface="Arial" pitchFamily="34" charset="0"/>
              <a:cs typeface="Arial" pitchFamily="34" charset="0"/>
            </a:endParaRPr>
          </a:p>
        </p:txBody>
      </p:sp>
      <p:pic>
        <p:nvPicPr>
          <p:cNvPr id="5" name="Image 4" descr="C:\Users\DELL\Desktop\metodiste libre\140119-102216.jpg"/>
          <p:cNvPicPr/>
          <p:nvPr/>
        </p:nvPicPr>
        <p:blipFill>
          <a:blip r:embed="rId3" cstate="print"/>
          <a:srcRect/>
          <a:stretch>
            <a:fillRect/>
          </a:stretch>
        </p:blipFill>
        <p:spPr bwMode="auto">
          <a:xfrm>
            <a:off x="785786" y="2571744"/>
            <a:ext cx="2214577" cy="1714512"/>
          </a:xfrm>
          <a:prstGeom prst="rect">
            <a:avLst/>
          </a:prstGeom>
          <a:noFill/>
          <a:ln w="9525">
            <a:noFill/>
            <a:miter lim="800000"/>
            <a:headEnd/>
            <a:tailEnd/>
          </a:ln>
        </p:spPr>
      </p:pic>
      <p:pic>
        <p:nvPicPr>
          <p:cNvPr id="6" name="Image 5" descr="C:\Users\DELL\Desktop\metodiste libre\140119-103932.jpg"/>
          <p:cNvPicPr/>
          <p:nvPr/>
        </p:nvPicPr>
        <p:blipFill>
          <a:blip r:embed="rId4"/>
          <a:srcRect/>
          <a:stretch>
            <a:fillRect/>
          </a:stretch>
        </p:blipFill>
        <p:spPr bwMode="auto">
          <a:xfrm>
            <a:off x="0" y="4286256"/>
            <a:ext cx="2357422" cy="2126600"/>
          </a:xfrm>
          <a:prstGeom prst="rect">
            <a:avLst/>
          </a:prstGeom>
          <a:noFill/>
          <a:ln w="9525">
            <a:noFill/>
            <a:miter lim="800000"/>
            <a:headEnd/>
            <a:tailEnd/>
          </a:ln>
        </p:spPr>
      </p:pic>
      <p:sp>
        <p:nvSpPr>
          <p:cNvPr id="8" name="Rectangle 7"/>
          <p:cNvSpPr/>
          <p:nvPr/>
        </p:nvSpPr>
        <p:spPr>
          <a:xfrm>
            <a:off x="3571868" y="1785926"/>
            <a:ext cx="5143536" cy="2862322"/>
          </a:xfrm>
          <a:prstGeom prst="rect">
            <a:avLst/>
          </a:prstGeom>
        </p:spPr>
        <p:txBody>
          <a:bodyPr wrap="square">
            <a:spAutoFit/>
          </a:bodyPr>
          <a:lstStyle/>
          <a:p>
            <a:r>
              <a:rPr lang="en-US" sz="1000" dirty="0" smtClean="0"/>
              <a:t>CHURCH  EXPANSION  PROGRAM</a:t>
            </a:r>
            <a:br>
              <a:rPr lang="en-US" sz="1000" dirty="0" smtClean="0"/>
            </a:br>
            <a:r>
              <a:rPr lang="en-US" sz="1000" dirty="0" smtClean="0"/>
              <a:t>The greatest current concern MLG is the consolidation of church activities in Guinea. The church relies on the intervention of the Lord for its rapid expansion in Guinea . The ultimate goal is to see Free Methodist  branches  in  Guinea, Guinea Forestry , in Upper Guinea and Lower Guinea . The country is predominantly Muslim , the orientation of the church is to explore new fields with active workers to enable the vision of the church to incarnate and become an integral part of the body of Christ in Guinea. The main programs that the church wants to implement are :</a:t>
            </a:r>
            <a:br>
              <a:rPr lang="en-US" sz="1000" dirty="0" smtClean="0"/>
            </a:br>
            <a:r>
              <a:rPr lang="en-US" sz="1000" dirty="0" smtClean="0"/>
              <a:t>The construction project of the Church of Conakry</a:t>
            </a:r>
            <a:br>
              <a:rPr lang="en-US" sz="1000" dirty="0" smtClean="0"/>
            </a:br>
            <a:r>
              <a:rPr lang="en-US" sz="1000" dirty="0" smtClean="0"/>
              <a:t>The promotion and supervision of young Christian childhood program.</a:t>
            </a:r>
            <a:br>
              <a:rPr lang="en-US" sz="1000" dirty="0" smtClean="0"/>
            </a:br>
            <a:r>
              <a:rPr lang="en-US" sz="1000" dirty="0" smtClean="0"/>
              <a:t>SELF HELP program for the promotion of the faithful of the Church.</a:t>
            </a:r>
            <a:br>
              <a:rPr lang="en-US" sz="1000" dirty="0" smtClean="0"/>
            </a:br>
            <a:r>
              <a:rPr lang="en-US" sz="1000" dirty="0" smtClean="0"/>
              <a:t>The three main programs are guidelines objectives in the medium term by the church. Free Methodists of Guinea does not yet have a place of worship worthy of the name . Sunday worship is held in a shelter in old sheets, table and benches or without windows or doors. However , the church was able to gather the faithful among them many children. In addition many of the faithful that has the church are youth and women who may not have a comfortable social situation. for better supervision of these groups , the church plans to develop a holistic program to find a real impact in the lives of the faithful. This program will pass through capacity building and support for a better future self as  new  born</a:t>
            </a:r>
            <a:endParaRPr lang="fr-FR" sz="10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3" descr="methodiste  libre logo.jpg"/>
          <p:cNvPicPr/>
          <p:nvPr/>
        </p:nvPicPr>
        <p:blipFill>
          <a:blip r:embed="rId2"/>
          <a:stretch>
            <a:fillRect/>
          </a:stretch>
        </p:blipFill>
        <p:spPr>
          <a:xfrm>
            <a:off x="428596" y="357166"/>
            <a:ext cx="2500330" cy="2286016"/>
          </a:xfrm>
          <a:prstGeom prst="rect">
            <a:avLst/>
          </a:prstGeom>
        </p:spPr>
      </p:pic>
      <p:sp>
        <p:nvSpPr>
          <p:cNvPr id="1026" name="WordArt 2"/>
          <p:cNvSpPr>
            <a:spLocks noChangeArrowheads="1" noChangeShapeType="1" noTextEdit="1"/>
          </p:cNvSpPr>
          <p:nvPr/>
        </p:nvSpPr>
        <p:spPr bwMode="auto">
          <a:xfrm>
            <a:off x="3286116" y="1000108"/>
            <a:ext cx="5572164" cy="428628"/>
          </a:xfrm>
          <a:prstGeom prst="rect">
            <a:avLst/>
          </a:prstGeom>
        </p:spPr>
        <p:txBody>
          <a:bodyPr wrap="none" fromWordArt="1">
            <a:prstTxWarp prst="textPlain">
              <a:avLst>
                <a:gd name="adj" fmla="val 50000"/>
              </a:avLst>
            </a:prstTxWarp>
          </a:bodyPr>
          <a:lstStyle/>
          <a:p>
            <a:pPr algn="ctr" rtl="0"/>
            <a:r>
              <a:rPr lang="fr-FR" sz="3600" kern="10" dirty="0" smtClean="0">
                <a:ln w="9525">
                  <a:solidFill>
                    <a:srgbClr val="95B3D7"/>
                  </a:solidFill>
                  <a:round/>
                  <a:headEnd/>
                  <a:tailEnd/>
                </a:ln>
                <a:solidFill>
                  <a:srgbClr val="D60093"/>
                </a:solidFill>
                <a:latin typeface="Arial Black"/>
              </a:rPr>
              <a:t>FREE METHODIST CHURCH OF  GUINEA</a:t>
            </a:r>
            <a:endParaRPr lang="fr-FR" sz="3600" kern="10" spc="0" dirty="0">
              <a:ln w="9525">
                <a:solidFill>
                  <a:srgbClr val="95B3D7"/>
                </a:solidFill>
                <a:round/>
                <a:headEnd/>
                <a:tailEnd/>
              </a:ln>
              <a:solidFill>
                <a:srgbClr val="D60093"/>
              </a:solidFill>
              <a:effectLst/>
              <a:latin typeface="Arial Black"/>
            </a:endParaRPr>
          </a:p>
        </p:txBody>
      </p:sp>
      <p:sp>
        <p:nvSpPr>
          <p:cNvPr id="1027" name="Rectangle 3"/>
          <p:cNvSpPr>
            <a:spLocks noChangeArrowheads="1"/>
          </p:cNvSpPr>
          <p:nvPr/>
        </p:nvSpPr>
        <p:spPr bwMode="auto">
          <a:xfrm rot="10800000" flipV="1">
            <a:off x="0" y="3286124"/>
            <a:ext cx="2000232" cy="3571876"/>
          </a:xfrm>
          <a:prstGeom prst="rect">
            <a:avLst/>
          </a:prstGeom>
          <a:gradFill rotWithShape="1">
            <a:gsLst>
              <a:gs pos="0">
                <a:srgbClr val="D60093"/>
              </a:gs>
              <a:gs pos="100000">
                <a:srgbClr val="D60093">
                  <a:gamma/>
                  <a:tint val="64706"/>
                  <a:invGamma/>
                </a:srgbClr>
              </a:gs>
            </a:gsLst>
            <a:lin ang="5400000" scaled="1"/>
          </a:gradFill>
          <a:ln w="12700">
            <a:solidFill>
              <a:srgbClr val="31849B"/>
            </a:solidFill>
            <a:miter lim="800000"/>
            <a:headEnd/>
            <a:tailEnd/>
          </a:ln>
          <a:effectLst/>
        </p:spPr>
        <p:txBody>
          <a:bodyPr vert="horz" wrap="square" lIns="0" tIns="914400" rIns="914400" bIns="91440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fr-FR" sz="1800" b="0" i="0" u="none" strike="noStrike" cap="none" normalizeH="0" baseline="0" smtClean="0">
              <a:ln>
                <a:noFill/>
              </a:ln>
              <a:solidFill>
                <a:schemeClr val="tx1"/>
              </a:solidFill>
              <a:effectLst/>
              <a:latin typeface="Arial" pitchFamily="34" charset="0"/>
              <a:cs typeface="Arial" pitchFamily="34" charset="0"/>
            </a:endParaRPr>
          </a:p>
        </p:txBody>
      </p:sp>
      <p:pic>
        <p:nvPicPr>
          <p:cNvPr id="9" name="Image 8"/>
          <p:cNvPicPr/>
          <p:nvPr/>
        </p:nvPicPr>
        <p:blipFill>
          <a:blip r:embed="rId3"/>
          <a:srcRect/>
          <a:stretch>
            <a:fillRect/>
          </a:stretch>
        </p:blipFill>
        <p:spPr bwMode="auto">
          <a:xfrm>
            <a:off x="357158" y="2928934"/>
            <a:ext cx="2214579" cy="2685313"/>
          </a:xfrm>
          <a:prstGeom prst="rect">
            <a:avLst/>
          </a:prstGeom>
          <a:noFill/>
          <a:ln w="9525">
            <a:noFill/>
            <a:miter lim="800000"/>
            <a:headEnd/>
            <a:tailEnd/>
          </a:ln>
          <a:effectLst/>
        </p:spPr>
      </p:pic>
      <p:sp>
        <p:nvSpPr>
          <p:cNvPr id="7" name="Rectangle 6"/>
          <p:cNvSpPr/>
          <p:nvPr/>
        </p:nvSpPr>
        <p:spPr>
          <a:xfrm>
            <a:off x="2857472" y="1500174"/>
            <a:ext cx="6286528" cy="2862322"/>
          </a:xfrm>
          <a:prstGeom prst="rect">
            <a:avLst/>
          </a:prstGeom>
        </p:spPr>
        <p:txBody>
          <a:bodyPr wrap="square">
            <a:spAutoFit/>
          </a:bodyPr>
          <a:lstStyle/>
          <a:p>
            <a:r>
              <a:rPr lang="en-US" sz="1200" dirty="0" smtClean="0"/>
              <a:t>HEADQUATER AND  BRANCHES   BUILDING  PROGRAM</a:t>
            </a:r>
            <a:br>
              <a:rPr lang="en-US" sz="1200" dirty="0" smtClean="0"/>
            </a:br>
            <a:r>
              <a:rPr lang="en-US" sz="1200" dirty="0" smtClean="0"/>
              <a:t>DESCRIPTION</a:t>
            </a:r>
            <a:br>
              <a:rPr lang="en-US" sz="1200" dirty="0" smtClean="0"/>
            </a:br>
            <a:r>
              <a:rPr lang="en-US" sz="1200" dirty="0" smtClean="0"/>
              <a:t>The central church of MLG is a set of infrastructure to be built on an area to search by the Church of Conakry. This set of buildings will allow the mission to be installed on a site and organize these activities in terms of evangelism , education , health and humanitarian works . The project comes in the mind of the church to provide a building and establish the foundations of a Methodist mission whose vision is to invest for the salvation of souls in Guinea and contribute through its social work development of Guinea. The Church will consist of the following facilities:</a:t>
            </a:r>
            <a:br>
              <a:rPr lang="en-US" sz="1200" dirty="0" smtClean="0"/>
            </a:br>
            <a:r>
              <a:rPr lang="en-US" sz="1200" dirty="0" smtClean="0"/>
              <a:t>  A Methodist church for Bible study and Sunday worship.</a:t>
            </a:r>
            <a:br>
              <a:rPr lang="en-US" sz="1200" dirty="0" smtClean="0"/>
            </a:br>
            <a:r>
              <a:rPr lang="en-US" sz="1200" dirty="0" smtClean="0"/>
              <a:t>Housing for pastors and teachers</a:t>
            </a:r>
            <a:br>
              <a:rPr lang="en-US" sz="1200" dirty="0" smtClean="0"/>
            </a:br>
            <a:r>
              <a:rPr lang="en-US" sz="1200" dirty="0" smtClean="0"/>
              <a:t>A primary school</a:t>
            </a:r>
            <a:br>
              <a:rPr lang="en-US" sz="1200" dirty="0" smtClean="0"/>
            </a:br>
            <a:r>
              <a:rPr lang="en-US" sz="1200" dirty="0" smtClean="0"/>
              <a:t>an orphanage</a:t>
            </a:r>
            <a:br>
              <a:rPr lang="en-US" sz="1200" dirty="0" smtClean="0"/>
            </a:br>
            <a:r>
              <a:rPr lang="en-US" sz="1200" dirty="0" smtClean="0"/>
              <a:t>clinic</a:t>
            </a:r>
            <a:br>
              <a:rPr lang="en-US" sz="1200" dirty="0" smtClean="0"/>
            </a:br>
            <a:r>
              <a:rPr lang="en-US" sz="1200" dirty="0" smtClean="0"/>
              <a:t>The project will be the implementation of the statutory mission of the Free Methodist Church of Guinea which is the name of a committed spiritual and social .</a:t>
            </a:r>
            <a:endParaRPr lang="en-US" sz="12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3" descr="methodiste  libre logo.jpg"/>
          <p:cNvPicPr/>
          <p:nvPr/>
        </p:nvPicPr>
        <p:blipFill>
          <a:blip r:embed="rId2"/>
          <a:stretch>
            <a:fillRect/>
          </a:stretch>
        </p:blipFill>
        <p:spPr>
          <a:xfrm>
            <a:off x="357158" y="285728"/>
            <a:ext cx="1928826" cy="1571636"/>
          </a:xfrm>
          <a:prstGeom prst="rect">
            <a:avLst/>
          </a:prstGeom>
        </p:spPr>
      </p:pic>
      <p:sp>
        <p:nvSpPr>
          <p:cNvPr id="1026" name="WordArt 2"/>
          <p:cNvSpPr>
            <a:spLocks noChangeArrowheads="1" noChangeShapeType="1" noTextEdit="1"/>
          </p:cNvSpPr>
          <p:nvPr/>
        </p:nvSpPr>
        <p:spPr bwMode="auto">
          <a:xfrm>
            <a:off x="3286116" y="1000108"/>
            <a:ext cx="5572164" cy="428628"/>
          </a:xfrm>
          <a:prstGeom prst="rect">
            <a:avLst/>
          </a:prstGeom>
        </p:spPr>
        <p:txBody>
          <a:bodyPr wrap="none" fromWordArt="1">
            <a:prstTxWarp prst="textPlain">
              <a:avLst>
                <a:gd name="adj" fmla="val 50000"/>
              </a:avLst>
            </a:prstTxWarp>
          </a:bodyPr>
          <a:lstStyle/>
          <a:p>
            <a:pPr algn="ctr" rtl="0"/>
            <a:r>
              <a:rPr lang="fr-FR" sz="3600" kern="10" dirty="0" smtClean="0">
                <a:ln w="9525">
                  <a:solidFill>
                    <a:srgbClr val="95B3D7"/>
                  </a:solidFill>
                  <a:round/>
                  <a:headEnd/>
                  <a:tailEnd/>
                </a:ln>
                <a:solidFill>
                  <a:srgbClr val="D60093"/>
                </a:solidFill>
                <a:latin typeface="Arial Black"/>
              </a:rPr>
              <a:t>FREE METHODIST CHURCH OF  GUINEA</a:t>
            </a:r>
            <a:endParaRPr lang="fr-FR" sz="3600" kern="10" spc="0" dirty="0">
              <a:ln w="9525">
                <a:solidFill>
                  <a:srgbClr val="95B3D7"/>
                </a:solidFill>
                <a:round/>
                <a:headEnd/>
                <a:tailEnd/>
              </a:ln>
              <a:solidFill>
                <a:srgbClr val="D60093"/>
              </a:solidFill>
              <a:effectLst/>
              <a:latin typeface="Arial Black"/>
            </a:endParaRPr>
          </a:p>
        </p:txBody>
      </p:sp>
      <p:sp>
        <p:nvSpPr>
          <p:cNvPr id="1027" name="Rectangle 3"/>
          <p:cNvSpPr>
            <a:spLocks noChangeArrowheads="1"/>
          </p:cNvSpPr>
          <p:nvPr/>
        </p:nvSpPr>
        <p:spPr bwMode="auto">
          <a:xfrm rot="10800000" flipV="1">
            <a:off x="0" y="3286124"/>
            <a:ext cx="2000232" cy="3571876"/>
          </a:xfrm>
          <a:prstGeom prst="rect">
            <a:avLst/>
          </a:prstGeom>
          <a:gradFill rotWithShape="1">
            <a:gsLst>
              <a:gs pos="0">
                <a:srgbClr val="D60093"/>
              </a:gs>
              <a:gs pos="100000">
                <a:srgbClr val="D60093">
                  <a:gamma/>
                  <a:tint val="64706"/>
                  <a:invGamma/>
                </a:srgbClr>
              </a:gs>
            </a:gsLst>
            <a:lin ang="5400000" scaled="1"/>
          </a:gradFill>
          <a:ln w="12700">
            <a:solidFill>
              <a:srgbClr val="31849B"/>
            </a:solidFill>
            <a:miter lim="800000"/>
            <a:headEnd/>
            <a:tailEnd/>
          </a:ln>
          <a:effectLst/>
        </p:spPr>
        <p:txBody>
          <a:bodyPr vert="horz" wrap="square" lIns="0" tIns="914400" rIns="914400" bIns="91440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6" name="Rectangle 5"/>
          <p:cNvSpPr/>
          <p:nvPr/>
        </p:nvSpPr>
        <p:spPr>
          <a:xfrm>
            <a:off x="2071670" y="2071678"/>
            <a:ext cx="6786610" cy="3231654"/>
          </a:xfrm>
          <a:prstGeom prst="rect">
            <a:avLst/>
          </a:prstGeom>
        </p:spPr>
        <p:txBody>
          <a:bodyPr wrap="square">
            <a:spAutoFit/>
          </a:bodyPr>
          <a:lstStyle/>
          <a:p>
            <a:r>
              <a:rPr lang="en-US" sz="1200" b="1" dirty="0" smtClean="0"/>
              <a:t>CHILDCARE  PROGRAM</a:t>
            </a:r>
            <a:r>
              <a:rPr lang="en-US" sz="1200" dirty="0" smtClean="0"/>
              <a:t/>
            </a:r>
            <a:br>
              <a:rPr lang="en-US" sz="1200" dirty="0" smtClean="0"/>
            </a:br>
            <a:r>
              <a:rPr lang="en-US" sz="1200" dirty="0" smtClean="0"/>
              <a:t>One of the features of Free Methodist Guinea is the presence of many children. This gives an orientation of the vocation of the church  which is  to take care of children. Early childhood is a sensitive layer that we must  supervise, educate, teach and protect. The innocence  reflected  by  children is an opportunity for the church to have in reserve a  faithful workers who will become the body of Christ in Guinea. Program promoting early childhood is therefore to :</a:t>
            </a:r>
            <a:br>
              <a:rPr lang="en-US" sz="1200" dirty="0" smtClean="0"/>
            </a:br>
            <a:r>
              <a:rPr lang="en-US" sz="1200" dirty="0" smtClean="0"/>
              <a:t>Develop Christian socio -educational and health infrastructure for the development of early childhood among other kindergartens, orphanages , kindergartens, early learning centers and nutrition for toddlers .</a:t>
            </a:r>
            <a:br>
              <a:rPr lang="en-US" sz="1200" dirty="0" smtClean="0"/>
            </a:br>
            <a:r>
              <a:rPr lang="en-US" sz="1200" dirty="0" smtClean="0"/>
              <a:t>The educational care for children from the poorest families.</a:t>
            </a:r>
            <a:br>
              <a:rPr lang="en-US" sz="1200" dirty="0" smtClean="0"/>
            </a:br>
            <a:r>
              <a:rPr lang="en-US" sz="1200" dirty="0" smtClean="0"/>
              <a:t>Setting execution of evangelization programs, protection and spiritual formation of children.</a:t>
            </a:r>
            <a:br>
              <a:rPr lang="en-US" sz="1200" dirty="0" smtClean="0"/>
            </a:br>
            <a:r>
              <a:rPr lang="en-US" sz="1200" dirty="0" smtClean="0"/>
              <a:t>Gifts and clothing items for children.</a:t>
            </a:r>
            <a:br>
              <a:rPr lang="en-US" sz="1200" dirty="0" smtClean="0"/>
            </a:br>
            <a:r>
              <a:rPr lang="en-US" sz="1200" dirty="0" smtClean="0"/>
              <a:t>Catch in medical expenses in cases of health concern for children abandoned by their families.</a:t>
            </a:r>
            <a:br>
              <a:rPr lang="en-US" sz="1200" dirty="0" smtClean="0"/>
            </a:br>
            <a:r>
              <a:rPr lang="en-US" sz="1200" dirty="0" smtClean="0"/>
              <a:t>The construction of primary schools , colleges and universities Methodist  in Guinea .</a:t>
            </a:r>
            <a:br>
              <a:rPr lang="en-US" sz="1200" dirty="0" smtClean="0"/>
            </a:br>
            <a:r>
              <a:rPr lang="en-US" sz="1200" dirty="0" smtClean="0"/>
              <a:t>This whole program focuses mainly on the level of education. The latter being a crucial factor in development for every human being , Free Methodists of Guinea will focus to impact all of its fields by Christian missionaries quality education regarding early childhood and youth. The program now requires support and participation of all people of good will and Christian organizations.</a:t>
            </a:r>
            <a:endParaRPr lang="en-US" sz="12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3" descr="methodiste  libre logo.jpg"/>
          <p:cNvPicPr/>
          <p:nvPr/>
        </p:nvPicPr>
        <p:blipFill>
          <a:blip r:embed="rId2"/>
          <a:stretch>
            <a:fillRect/>
          </a:stretch>
        </p:blipFill>
        <p:spPr>
          <a:xfrm>
            <a:off x="428596" y="357166"/>
            <a:ext cx="2500330" cy="2286016"/>
          </a:xfrm>
          <a:prstGeom prst="rect">
            <a:avLst/>
          </a:prstGeom>
        </p:spPr>
      </p:pic>
      <p:sp>
        <p:nvSpPr>
          <p:cNvPr id="1026" name="WordArt 2"/>
          <p:cNvSpPr>
            <a:spLocks noChangeArrowheads="1" noChangeShapeType="1" noTextEdit="1"/>
          </p:cNvSpPr>
          <p:nvPr/>
        </p:nvSpPr>
        <p:spPr bwMode="auto">
          <a:xfrm>
            <a:off x="3286116" y="1000108"/>
            <a:ext cx="5572164" cy="428628"/>
          </a:xfrm>
          <a:prstGeom prst="rect">
            <a:avLst/>
          </a:prstGeom>
        </p:spPr>
        <p:txBody>
          <a:bodyPr wrap="none" fromWordArt="1">
            <a:prstTxWarp prst="textPlain">
              <a:avLst>
                <a:gd name="adj" fmla="val 50000"/>
              </a:avLst>
            </a:prstTxWarp>
          </a:bodyPr>
          <a:lstStyle/>
          <a:p>
            <a:pPr algn="ctr" rtl="0"/>
            <a:r>
              <a:rPr lang="fr-FR" sz="3600" kern="10" dirty="0" smtClean="0">
                <a:ln w="9525">
                  <a:solidFill>
                    <a:srgbClr val="95B3D7"/>
                  </a:solidFill>
                  <a:round/>
                  <a:headEnd/>
                  <a:tailEnd/>
                </a:ln>
                <a:solidFill>
                  <a:srgbClr val="D60093"/>
                </a:solidFill>
                <a:latin typeface="Arial Black"/>
              </a:rPr>
              <a:t>FREE METHODIST CHURCH OF  GUINEA</a:t>
            </a:r>
            <a:endParaRPr lang="fr-FR" sz="3600" kern="10" spc="0" dirty="0">
              <a:ln w="9525">
                <a:solidFill>
                  <a:srgbClr val="95B3D7"/>
                </a:solidFill>
                <a:round/>
                <a:headEnd/>
                <a:tailEnd/>
              </a:ln>
              <a:solidFill>
                <a:srgbClr val="D60093"/>
              </a:solidFill>
              <a:effectLst/>
              <a:latin typeface="Arial Black"/>
            </a:endParaRPr>
          </a:p>
        </p:txBody>
      </p:sp>
      <p:sp>
        <p:nvSpPr>
          <p:cNvPr id="1027" name="Rectangle 3"/>
          <p:cNvSpPr>
            <a:spLocks noChangeArrowheads="1"/>
          </p:cNvSpPr>
          <p:nvPr/>
        </p:nvSpPr>
        <p:spPr bwMode="auto">
          <a:xfrm rot="10800000" flipV="1">
            <a:off x="0" y="3286124"/>
            <a:ext cx="2000232" cy="3571876"/>
          </a:xfrm>
          <a:prstGeom prst="rect">
            <a:avLst/>
          </a:prstGeom>
          <a:gradFill rotWithShape="1">
            <a:gsLst>
              <a:gs pos="0">
                <a:srgbClr val="D60093"/>
              </a:gs>
              <a:gs pos="100000">
                <a:srgbClr val="D60093">
                  <a:gamma/>
                  <a:tint val="64706"/>
                  <a:invGamma/>
                </a:srgbClr>
              </a:gs>
            </a:gsLst>
            <a:lin ang="5400000" scaled="1"/>
          </a:gradFill>
          <a:ln w="12700">
            <a:solidFill>
              <a:srgbClr val="31849B"/>
            </a:solidFill>
            <a:miter lim="800000"/>
            <a:headEnd/>
            <a:tailEnd/>
          </a:ln>
          <a:effectLst/>
        </p:spPr>
        <p:txBody>
          <a:bodyPr vert="horz" wrap="square" lIns="0" tIns="914400" rIns="914400" bIns="91440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fr-FR" sz="1800" b="0" i="0" u="none" strike="noStrike" cap="none" normalizeH="0" baseline="0" smtClean="0">
              <a:ln>
                <a:noFill/>
              </a:ln>
              <a:solidFill>
                <a:schemeClr val="tx1"/>
              </a:solidFill>
              <a:effectLst/>
              <a:latin typeface="Arial" pitchFamily="34" charset="0"/>
              <a:cs typeface="Arial" pitchFamily="34" charset="0"/>
            </a:endParaRPr>
          </a:p>
        </p:txBody>
      </p:sp>
      <p:pic>
        <p:nvPicPr>
          <p:cNvPr id="6" name="Image 5" descr="C:\Users\DELL\Desktop\metodiste libre\IMG_20131201_151621.jpg"/>
          <p:cNvPicPr/>
          <p:nvPr/>
        </p:nvPicPr>
        <p:blipFill>
          <a:blip r:embed="rId3" cstate="print"/>
          <a:srcRect/>
          <a:stretch>
            <a:fillRect/>
          </a:stretch>
        </p:blipFill>
        <p:spPr bwMode="auto">
          <a:xfrm>
            <a:off x="500034" y="3143248"/>
            <a:ext cx="2357454" cy="1643074"/>
          </a:xfrm>
          <a:prstGeom prst="rect">
            <a:avLst/>
          </a:prstGeom>
          <a:noFill/>
          <a:ln w="9525">
            <a:noFill/>
            <a:miter lim="800000"/>
            <a:headEnd/>
            <a:tailEnd/>
          </a:ln>
        </p:spPr>
      </p:pic>
      <p:pic>
        <p:nvPicPr>
          <p:cNvPr id="7" name="Image 6" descr="C:\Users\DELL\Desktop\metodiste libre\IMG_20131201_152454.jpg"/>
          <p:cNvPicPr/>
          <p:nvPr/>
        </p:nvPicPr>
        <p:blipFill>
          <a:blip r:embed="rId4"/>
          <a:srcRect/>
          <a:stretch>
            <a:fillRect/>
          </a:stretch>
        </p:blipFill>
        <p:spPr bwMode="auto">
          <a:xfrm>
            <a:off x="714348" y="4786322"/>
            <a:ext cx="2000264" cy="2071678"/>
          </a:xfrm>
          <a:prstGeom prst="rect">
            <a:avLst/>
          </a:prstGeom>
          <a:noFill/>
          <a:ln w="9525">
            <a:noFill/>
            <a:miter lim="800000"/>
            <a:headEnd/>
            <a:tailEnd/>
          </a:ln>
        </p:spPr>
      </p:pic>
      <p:sp>
        <p:nvSpPr>
          <p:cNvPr id="8" name="Rectangle 7"/>
          <p:cNvSpPr/>
          <p:nvPr/>
        </p:nvSpPr>
        <p:spPr>
          <a:xfrm>
            <a:off x="2928926" y="1571612"/>
            <a:ext cx="5857932" cy="4247317"/>
          </a:xfrm>
          <a:prstGeom prst="rect">
            <a:avLst/>
          </a:prstGeom>
        </p:spPr>
        <p:txBody>
          <a:bodyPr wrap="square">
            <a:spAutoFit/>
          </a:bodyPr>
          <a:lstStyle/>
          <a:p>
            <a:endParaRPr lang="en-US" sz="1200" dirty="0" smtClean="0"/>
          </a:p>
          <a:p>
            <a:r>
              <a:rPr lang="en-US" sz="1200" dirty="0" smtClean="0"/>
              <a:t>SELF HELP PROGRAM FOR   BELIVERS</a:t>
            </a:r>
            <a:br>
              <a:rPr lang="en-US" sz="1200" dirty="0" smtClean="0"/>
            </a:br>
            <a:r>
              <a:rPr lang="en-US" sz="1200" dirty="0" smtClean="0"/>
              <a:t>One of the ongoing activities of the Free Methodist Church outside Guinea care on infant and child layer is SELF HELP program for the promotion of the faithful. Sometimes our mission fields are characterized by idle people , desperate and poor who survive on a daily basis . Free Methodists of Guinea have effectively   handle  it through the word of God and  holistic evangelization , get out   from  poverty in all its forms , which   is moral , physical , financial .   By  applying   spiritual teaching , the  biblical  principles of entrepreneurship and individual decision charge of oneself through personal initiatives.</a:t>
            </a:r>
            <a:br>
              <a:rPr lang="en-US" sz="1200" dirty="0" smtClean="0"/>
            </a:br>
            <a:r>
              <a:rPr lang="en-US" sz="1200" dirty="0" smtClean="0"/>
              <a:t>SELF HELP program for the promotion of true aims primarily to promote the initiative and the spirit of self help  to deliver God's people  poverty.</a:t>
            </a:r>
            <a:br>
              <a:rPr lang="en-US" sz="1200" dirty="0" smtClean="0"/>
            </a:br>
            <a:r>
              <a:rPr lang="en-US" sz="1200" dirty="0" smtClean="0"/>
              <a:t>The program will promote the following activities:</a:t>
            </a:r>
            <a:br>
              <a:rPr lang="en-US" sz="1200" dirty="0" smtClean="0"/>
            </a:br>
            <a:r>
              <a:rPr lang="en-US" sz="1200" dirty="0" smtClean="0"/>
              <a:t>Training in individual entrepreneurship</a:t>
            </a:r>
            <a:br>
              <a:rPr lang="en-US" sz="1200" dirty="0" smtClean="0"/>
            </a:br>
            <a:r>
              <a:rPr lang="en-US" sz="1200" dirty="0" smtClean="0"/>
              <a:t>The income generating activities</a:t>
            </a:r>
            <a:br>
              <a:rPr lang="en-US" sz="1200" dirty="0" smtClean="0"/>
            </a:br>
            <a:r>
              <a:rPr lang="en-US" sz="1200" dirty="0" smtClean="0"/>
              <a:t>Promotion of Christian groups .</a:t>
            </a:r>
            <a:br>
              <a:rPr lang="en-US" sz="1200" dirty="0" smtClean="0"/>
            </a:br>
            <a:r>
              <a:rPr lang="en-US" sz="1200" dirty="0" smtClean="0"/>
              <a:t>Agriculture and farming community .</a:t>
            </a:r>
            <a:br>
              <a:rPr lang="en-US" sz="1200" dirty="0" smtClean="0"/>
            </a:br>
            <a:r>
              <a:rPr lang="en-US" sz="1200" dirty="0" smtClean="0"/>
              <a:t>Community fields.</a:t>
            </a:r>
            <a:br>
              <a:rPr lang="en-US" sz="1200" dirty="0" smtClean="0"/>
            </a:br>
            <a:r>
              <a:rPr lang="en-US" sz="1200" dirty="0" smtClean="0"/>
              <a:t>SELF HELP program regularly produces traditional soap by saponification techniques that women of the Church of Conakry organized regularly. This program also needs the support of partners to introduce women to the use of computers and microcredit management . Based on the scriptures , this program will benefit teach the faithful to the principles of   biblical prosperity demonstrating the potential for success as a Christian </a:t>
            </a:r>
            <a:r>
              <a:rPr lang="en-US" dirty="0" smtClean="0"/>
              <a:t>.</a:t>
            </a:r>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203</TotalTime>
  <Words>98</Words>
  <Application>Microsoft Office PowerPoint</Application>
  <PresentationFormat>Affichage à l'écran (4:3)</PresentationFormat>
  <Paragraphs>32</Paragraphs>
  <Slides>8</Slides>
  <Notes>0</Notes>
  <HiddenSlides>0</HiddenSlides>
  <MMClips>0</MMClips>
  <ScaleCrop>false</ScaleCrop>
  <HeadingPairs>
    <vt:vector size="4" baseType="variant">
      <vt:variant>
        <vt:lpstr>Thème</vt:lpstr>
      </vt:variant>
      <vt:variant>
        <vt:i4>1</vt:i4>
      </vt:variant>
      <vt:variant>
        <vt:lpstr>Titres des diapositives</vt:lpstr>
      </vt:variant>
      <vt:variant>
        <vt:i4>8</vt:i4>
      </vt:variant>
    </vt:vector>
  </HeadingPairs>
  <TitlesOfParts>
    <vt:vector size="9" baseType="lpstr">
      <vt:lpstr>Thème Office</vt:lpstr>
      <vt:lpstr>Diapositive 1</vt:lpstr>
      <vt:lpstr>Diapositive 2</vt:lpstr>
      <vt:lpstr>Diapositive 3</vt:lpstr>
      <vt:lpstr>Diapositive 4</vt:lpstr>
      <vt:lpstr>Diapositive 5</vt:lpstr>
      <vt:lpstr>Diapositive 6</vt:lpstr>
      <vt:lpstr>Diapositive 7</vt:lpstr>
      <vt:lpstr>Diapositive 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DELL</dc:creator>
  <cp:lastModifiedBy>DELL</cp:lastModifiedBy>
  <cp:revision>6</cp:revision>
  <dcterms:created xsi:type="dcterms:W3CDTF">2014-01-28T09:05:37Z</dcterms:created>
  <dcterms:modified xsi:type="dcterms:W3CDTF">2014-01-30T13:12:17Z</dcterms:modified>
</cp:coreProperties>
</file>