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28" r:id="rId14"/>
    <p:sldMasterId id="2147483840" r:id="rId15"/>
    <p:sldMasterId id="2147483852" r:id="rId16"/>
  </p:sldMasterIdLst>
  <p:notesMasterIdLst>
    <p:notesMasterId r:id="rId33"/>
  </p:notesMasterIdLst>
  <p:sldIdLst>
    <p:sldId id="257" r:id="rId17"/>
    <p:sldId id="259" r:id="rId18"/>
    <p:sldId id="261" r:id="rId19"/>
    <p:sldId id="263" r:id="rId20"/>
    <p:sldId id="265" r:id="rId21"/>
    <p:sldId id="266" r:id="rId22"/>
    <p:sldId id="267" r:id="rId23"/>
    <p:sldId id="268" r:id="rId24"/>
    <p:sldId id="269" r:id="rId25"/>
    <p:sldId id="270" r:id="rId26"/>
    <p:sldId id="271" r:id="rId27"/>
    <p:sldId id="272" r:id="rId28"/>
    <p:sldId id="273" r:id="rId29"/>
    <p:sldId id="275" r:id="rId30"/>
    <p:sldId id="276"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1">
                    <a:tint val="15000"/>
                    <a:satMod val="250000"/>
                  </a:schemeClr>
                </a:gs>
                <a:gs pos="49000">
                  <a:schemeClr val="accent1">
                    <a:tint val="50000"/>
                    <a:satMod val="200000"/>
                  </a:schemeClr>
                </a:gs>
                <a:gs pos="49100">
                  <a:schemeClr val="accent1">
                    <a:tint val="64000"/>
                    <a:satMod val="160000"/>
                  </a:schemeClr>
                </a:gs>
                <a:gs pos="92000">
                  <a:schemeClr val="accent1">
                    <a:tint val="50000"/>
                    <a:satMod val="200000"/>
                  </a:schemeClr>
                </a:gs>
                <a:gs pos="100000">
                  <a:schemeClr val="accent1">
                    <a:tint val="43000"/>
                    <a:satMod val="190000"/>
                  </a:schemeClr>
                </a:gs>
              </a:gsLst>
              <a:lin ang="5400000" scaled="1"/>
            </a:gradFill>
            <a:ln w="9525" cap="flat" cmpd="sng" algn="ctr">
              <a:solidFill>
                <a:schemeClr val="accent1">
                  <a:shade val="95000"/>
                </a:schemeClr>
              </a:solidFill>
              <a:round/>
            </a:ln>
            <a:effectLst>
              <a:outerShdw blurRad="50800" dist="25000" dir="5400000" rotWithShape="0">
                <a:scrgbClr r="0" g="0" b="0">
                  <a:shade val="30000"/>
                  <a:satMod val="150000"/>
                  <a:alpha val="38000"/>
                </a:scrgbClr>
              </a:outerShdw>
            </a:effectLst>
          </c:spPr>
          <c:invertIfNegative val="0"/>
          <c:cat>
            <c:strRef>
              <c:f>Sheet1!$A$1:$R$2</c:f>
              <c:strCache>
                <c:ptCount val="18"/>
                <c:pt idx="0">
                  <c:v>NAJJEMBE</c:v>
                </c:pt>
                <c:pt idx="2">
                  <c:v>NYENGA</c:v>
                </c:pt>
                <c:pt idx="4">
                  <c:v>BUIKWE</c:v>
                </c:pt>
                <c:pt idx="6">
                  <c:v>NJERU</c:v>
                </c:pt>
                <c:pt idx="8">
                  <c:v>NAJJA</c:v>
                </c:pt>
                <c:pt idx="10">
                  <c:v>KAWOLO</c:v>
                </c:pt>
                <c:pt idx="12">
                  <c:v>WAKISI</c:v>
                </c:pt>
                <c:pt idx="14">
                  <c:v>SSI</c:v>
                </c:pt>
                <c:pt idx="16">
                  <c:v>NGOGWE</c:v>
                </c:pt>
              </c:strCache>
              <c:extLst/>
            </c:strRef>
          </c:cat>
          <c:val>
            <c:numRef>
              <c:f>Sheet1!$A$3:$R$3</c:f>
              <c:numCache>
                <c:formatCode>General</c:formatCode>
                <c:ptCount val="18"/>
                <c:pt idx="0">
                  <c:v>96</c:v>
                </c:pt>
                <c:pt idx="1">
                  <c:v>73</c:v>
                </c:pt>
                <c:pt idx="2">
                  <c:v>23</c:v>
                </c:pt>
                <c:pt idx="3">
                  <c:v>29</c:v>
                </c:pt>
                <c:pt idx="4">
                  <c:v>12</c:v>
                </c:pt>
                <c:pt idx="5">
                  <c:v>8</c:v>
                </c:pt>
                <c:pt idx="6">
                  <c:v>4</c:v>
                </c:pt>
                <c:pt idx="7">
                  <c:v>1</c:v>
                </c:pt>
                <c:pt idx="8">
                  <c:v>7</c:v>
                </c:pt>
                <c:pt idx="9">
                  <c:v>9</c:v>
                </c:pt>
                <c:pt idx="10">
                  <c:v>1</c:v>
                </c:pt>
                <c:pt idx="11">
                  <c:v>3</c:v>
                </c:pt>
                <c:pt idx="12">
                  <c:v>1</c:v>
                </c:pt>
                <c:pt idx="13">
                  <c:v>1</c:v>
                </c:pt>
                <c:pt idx="14">
                  <c:v>1</c:v>
                </c:pt>
                <c:pt idx="15">
                  <c:v>1</c:v>
                </c:pt>
                <c:pt idx="16">
                  <c:v>0</c:v>
                </c:pt>
                <c:pt idx="17">
                  <c:v>1</c:v>
                </c:pt>
              </c:numCache>
            </c:numRef>
          </c:val>
        </c:ser>
        <c:dLbls>
          <c:showLegendKey val="0"/>
          <c:showVal val="0"/>
          <c:showCatName val="0"/>
          <c:showSerName val="0"/>
          <c:showPercent val="0"/>
          <c:showBubbleSize val="0"/>
        </c:dLbls>
        <c:gapWidth val="100"/>
        <c:axId val="1198232640"/>
        <c:axId val="1198219584"/>
      </c:barChart>
      <c:catAx>
        <c:axId val="1198232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198219584"/>
        <c:crosses val="autoZero"/>
        <c:auto val="1"/>
        <c:lblAlgn val="ctr"/>
        <c:lblOffset val="100"/>
        <c:noMultiLvlLbl val="0"/>
      </c:catAx>
      <c:valAx>
        <c:axId val="1198219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198232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BA6B9-29C8-4C01-8CEE-B4DEF1BBE6EF}" type="datetimeFigureOut">
              <a:rPr lang="en-US" smtClean="0"/>
              <a:t>10/7/2020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42E00-B113-4698-A13A-274F70D5A011}" type="slidenum">
              <a:rPr lang="en-US" smtClean="0"/>
              <a:t>‹#›</a:t>
            </a:fld>
            <a:endParaRPr lang="en-US"/>
          </a:p>
        </p:txBody>
      </p:sp>
    </p:spTree>
    <p:extLst>
      <p:ext uri="{BB962C8B-B14F-4D97-AF65-F5344CB8AC3E}">
        <p14:creationId xmlns:p14="http://schemas.microsoft.com/office/powerpoint/2010/main" val="172593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94398-44BB-4648-B339-7251870FA7C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53911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701D25-62F3-40AF-8428-100FC566C60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7695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701D25-62F3-40AF-8428-100FC566C60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4341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01D25-62F3-40AF-8428-100FC566C60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99825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D7A35-E141-4450-A1FC-916FFB270B81}" type="datetimeFigureOut">
              <a:rPr lang="en-US"/>
              <a:pPr/>
              <a:t>10/7/2020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6826559-C3C2-4143-915E-26A88CF8D8BB}" type="slidenum">
              <a:rPr/>
              <a:pPr/>
              <a:t>‹#›</a:t>
            </a:fld>
            <a:endParaRPr/>
          </a:p>
        </p:txBody>
      </p:sp>
    </p:spTree>
    <p:extLst>
      <p:ext uri="{BB962C8B-B14F-4D97-AF65-F5344CB8AC3E}">
        <p14:creationId xmlns:p14="http://schemas.microsoft.com/office/powerpoint/2010/main" val="34738350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6219074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D7A35-E141-4450-A1FC-916FFB270B81}" type="datetimeFigureOut">
              <a:rPr lang="en-US"/>
              <a:pPr/>
              <a:t>10/7/2020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6826559-C3C2-4143-915E-26A88CF8D8BB}" type="slidenum">
              <a:rPr/>
              <a:pPr/>
              <a:t>‹#›</a:t>
            </a:fld>
            <a:endParaRPr/>
          </a:p>
        </p:txBody>
      </p:sp>
    </p:spTree>
    <p:extLst>
      <p:ext uri="{BB962C8B-B14F-4D97-AF65-F5344CB8AC3E}">
        <p14:creationId xmlns:p14="http://schemas.microsoft.com/office/powerpoint/2010/main" val="943360029"/>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7717707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676058779"/>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7068740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0380621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7281304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3400966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013439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F4E7ED"/>
                </a:solidFill>
              </a:rPr>
              <a:pPr/>
              <a:t>10/7/2020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1404569565"/>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653728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2296352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6360344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D7A35-E141-4450-A1FC-916FFB270B81}" type="datetimeFigureOut">
              <a:rPr lang="en-US"/>
              <a:pPr/>
              <a:t>10/7/2020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6826559-C3C2-4143-915E-26A88CF8D8BB}" type="slidenum">
              <a:rPr/>
              <a:pPr/>
              <a:t>‹#›</a:t>
            </a:fld>
            <a:endParaRPr/>
          </a:p>
        </p:txBody>
      </p:sp>
    </p:spTree>
    <p:extLst>
      <p:ext uri="{BB962C8B-B14F-4D97-AF65-F5344CB8AC3E}">
        <p14:creationId xmlns:p14="http://schemas.microsoft.com/office/powerpoint/2010/main" val="2461429033"/>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8945186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357363940"/>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4547739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41597380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4431123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6638455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6812531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F4E7ED"/>
                </a:solidFill>
              </a:rPr>
              <a:pPr/>
              <a:t>10/7/2020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334937816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D7A35-E141-4450-A1FC-916FFB270B81}" type="datetimeFigureOut">
              <a:rPr lang="en-US"/>
              <a:pPr/>
              <a:t>10/7/2020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6826559-C3C2-4143-915E-26A88CF8D8BB}" type="slidenum">
              <a:rPr/>
              <a:pPr/>
              <a:t>‹#›</a:t>
            </a:fld>
            <a:endParaRPr/>
          </a:p>
        </p:txBody>
      </p:sp>
    </p:spTree>
    <p:extLst>
      <p:ext uri="{BB962C8B-B14F-4D97-AF65-F5344CB8AC3E}">
        <p14:creationId xmlns:p14="http://schemas.microsoft.com/office/powerpoint/2010/main" val="3939548866"/>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5187432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0045994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D7A35-E141-4450-A1FC-916FFB270B81}" type="datetimeFigureOut">
              <a:rPr lang="en-US"/>
              <a:pPr/>
              <a:t>10/7/2020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6826559-C3C2-4143-915E-26A88CF8D8BB}" type="slidenum">
              <a:rPr/>
              <a:pPr/>
              <a:t>‹#›</a:t>
            </a:fld>
            <a:endParaRPr/>
          </a:p>
        </p:txBody>
      </p:sp>
    </p:spTree>
    <p:extLst>
      <p:ext uri="{BB962C8B-B14F-4D97-AF65-F5344CB8AC3E}">
        <p14:creationId xmlns:p14="http://schemas.microsoft.com/office/powerpoint/2010/main" val="4083982513"/>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1907303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215830796"/>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42014005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8227734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8236350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5647557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4022115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50174276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F4E7ED"/>
                </a:solidFill>
              </a:rPr>
              <a:pPr/>
              <a:t>10/7/2020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2653791176"/>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3303821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9260043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D7A35-E141-4450-A1FC-916FFB270B81}" type="datetimeFigureOut">
              <a:rPr lang="en-US"/>
              <a:pPr/>
              <a:t>10/7/2020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6826559-C3C2-4143-915E-26A88CF8D8BB}" type="slidenum">
              <a:rPr/>
              <a:pPr/>
              <a:t>‹#›</a:t>
            </a:fld>
            <a:endParaRPr/>
          </a:p>
        </p:txBody>
      </p:sp>
    </p:spTree>
    <p:extLst>
      <p:ext uri="{BB962C8B-B14F-4D97-AF65-F5344CB8AC3E}">
        <p14:creationId xmlns:p14="http://schemas.microsoft.com/office/powerpoint/2010/main" val="1843400895"/>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9576141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727997989"/>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4457625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7931043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819829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596728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032363425"/>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6832469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F4E7ED"/>
                </a:solidFill>
              </a:rPr>
              <a:pPr/>
              <a:t>10/7/2020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2200010699"/>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759344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748022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D7A35-E141-4450-A1FC-916FFB270B81}" type="datetimeFigureOut">
              <a:rPr lang="en-US"/>
              <a:pPr/>
              <a:t>10/7/2020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6826559-C3C2-4143-915E-26A88CF8D8BB}" type="slidenum">
              <a:rPr/>
              <a:pPr/>
              <a:t>‹#›</a:t>
            </a:fld>
            <a:endParaRPr/>
          </a:p>
        </p:txBody>
      </p:sp>
    </p:spTree>
    <p:extLst>
      <p:ext uri="{BB962C8B-B14F-4D97-AF65-F5344CB8AC3E}">
        <p14:creationId xmlns:p14="http://schemas.microsoft.com/office/powerpoint/2010/main" val="937403300"/>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6848652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89325937"/>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6513779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4611445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412790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8943569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1685059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62268010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F4E7ED"/>
                </a:solidFill>
              </a:rPr>
              <a:pPr/>
              <a:t>10/7/2020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1919885733"/>
      </p:ext>
    </p:extLst>
  </p:cSld>
  <p:clrMapOvr>
    <a:overrideClrMapping bg1="dk1" tx1="lt1" bg2="dk2" tx2="lt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5441709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5285719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D7A35-E141-4450-A1FC-916FFB270B81}" type="datetimeFigureOut">
              <a:rPr lang="en-US"/>
              <a:pPr/>
              <a:t>10/7/2020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6826559-C3C2-4143-915E-26A88CF8D8BB}" type="slidenum">
              <a:rPr/>
              <a:pPr/>
              <a:t>‹#›</a:t>
            </a:fld>
            <a:endParaRPr/>
          </a:p>
        </p:txBody>
      </p:sp>
    </p:spTree>
    <p:extLst>
      <p:ext uri="{BB962C8B-B14F-4D97-AF65-F5344CB8AC3E}">
        <p14:creationId xmlns:p14="http://schemas.microsoft.com/office/powerpoint/2010/main" val="2100675822"/>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2957791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233574107"/>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655219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62694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784156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6280225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0305411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9169998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F4E7ED"/>
                </a:solidFill>
              </a:rPr>
              <a:pPr/>
              <a:t>10/7/2020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3759141858"/>
      </p:ext>
    </p:extLst>
  </p:cSld>
  <p:clrMapOvr>
    <a:overrideClrMapping bg1="dk1" tx1="lt1" bg2="dk2" tx2="lt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4207793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69516925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D7A35-E141-4450-A1FC-916FFB270B81}" type="datetimeFigureOut">
              <a:rPr lang="en-US"/>
              <a:pPr/>
              <a:t>10/7/2020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6826559-C3C2-4143-915E-26A88CF8D8BB}" type="slidenum">
              <a:rPr/>
              <a:pPr/>
              <a:t>‹#›</a:t>
            </a:fld>
            <a:endParaRPr/>
          </a:p>
        </p:txBody>
      </p:sp>
    </p:spTree>
    <p:extLst>
      <p:ext uri="{BB962C8B-B14F-4D97-AF65-F5344CB8AC3E}">
        <p14:creationId xmlns:p14="http://schemas.microsoft.com/office/powerpoint/2010/main" val="1144649702"/>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5789621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093781543"/>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156781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8219301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82870360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1855021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8066476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7295058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F4E7ED"/>
                </a:solidFill>
              </a:rPr>
              <a:pPr/>
              <a:t>10/7/2020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477246433"/>
      </p:ext>
    </p:extLst>
  </p:cSld>
  <p:clrMapOvr>
    <a:overrideClrMapping bg1="dk1" tx1="lt1" bg2="dk2" tx2="lt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42544745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376396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830147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22992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085104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F4E7ED"/>
                </a:solidFill>
              </a:rPr>
              <a:pPr/>
              <a:t>10/7/2020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200937270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865662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876960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D7A35-E141-4450-A1FC-916FFB270B81}" type="datetimeFigureOut">
              <a:rPr lang="en-US"/>
              <a:pPr/>
              <a:t>10/7/2020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6826559-C3C2-4143-915E-26A88CF8D8BB}" type="slidenum">
              <a:rPr/>
              <a:pPr/>
              <a:t>‹#›</a:t>
            </a:fld>
            <a:endParaRPr/>
          </a:p>
        </p:txBody>
      </p:sp>
    </p:spTree>
    <p:extLst>
      <p:ext uri="{BB962C8B-B14F-4D97-AF65-F5344CB8AC3E}">
        <p14:creationId xmlns:p14="http://schemas.microsoft.com/office/powerpoint/2010/main" val="420612798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208357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26007369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4048997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4011170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181116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31075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4485435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411608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F4E7ED"/>
                </a:solidFill>
              </a:rPr>
              <a:pPr/>
              <a:t>10/7/2020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379664204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455349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7184907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D7A35-E141-4450-A1FC-916FFB270B81}" type="datetimeFigureOut">
              <a:rPr lang="en-US"/>
              <a:pPr/>
              <a:t>10/7/2020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6826559-C3C2-4143-915E-26A88CF8D8BB}" type="slidenum">
              <a:rPr/>
              <a:pPr/>
              <a:t>‹#›</a:t>
            </a:fld>
            <a:endParaRPr/>
          </a:p>
        </p:txBody>
      </p:sp>
    </p:spTree>
    <p:extLst>
      <p:ext uri="{BB962C8B-B14F-4D97-AF65-F5344CB8AC3E}">
        <p14:creationId xmlns:p14="http://schemas.microsoft.com/office/powerpoint/2010/main" val="250629716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774074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24011995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816146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89615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97734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887475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719055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786002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F4E7ED"/>
                </a:solidFill>
              </a:rPr>
              <a:pPr/>
              <a:t>10/7/2020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2447676875"/>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0944130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4281175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D7A35-E141-4450-A1FC-916FFB270B81}" type="datetimeFigureOut">
              <a:rPr lang="en-US"/>
              <a:pPr/>
              <a:t>10/7/2020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6826559-C3C2-4143-915E-26A88CF8D8BB}" type="slidenum">
              <a:rPr/>
              <a:pPr/>
              <a:t>‹#›</a:t>
            </a:fld>
            <a:endParaRPr/>
          </a:p>
        </p:txBody>
      </p:sp>
    </p:spTree>
    <p:extLst>
      <p:ext uri="{BB962C8B-B14F-4D97-AF65-F5344CB8AC3E}">
        <p14:creationId xmlns:p14="http://schemas.microsoft.com/office/powerpoint/2010/main" val="74064583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310470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89004799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108335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76857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5610131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942689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704990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3038053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F4E7ED"/>
                </a:solidFill>
              </a:rPr>
              <a:pPr/>
              <a:t>10/7/2020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3188182075"/>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8908008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8163353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D7A35-E141-4450-A1FC-916FFB270B81}" type="datetimeFigureOut">
              <a:rPr lang="en-US"/>
              <a:pPr/>
              <a:t>10/7/2020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6826559-C3C2-4143-915E-26A88CF8D8BB}" type="slidenum">
              <a:rPr/>
              <a:pPr/>
              <a:t>‹#›</a:t>
            </a:fld>
            <a:endParaRPr/>
          </a:p>
        </p:txBody>
      </p:sp>
    </p:spTree>
    <p:extLst>
      <p:ext uri="{BB962C8B-B14F-4D97-AF65-F5344CB8AC3E}">
        <p14:creationId xmlns:p14="http://schemas.microsoft.com/office/powerpoint/2010/main" val="207716511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033771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843627688"/>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88583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225584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1266208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4237826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5321171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286476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F4E7ED"/>
                </a:solidFill>
              </a:rPr>
              <a:pPr/>
              <a:t>10/7/2020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1617012322"/>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0064489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6583093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D7A35-E141-4450-A1FC-916FFB270B81}" type="datetimeFigureOut">
              <a:rPr lang="en-US"/>
              <a:pPr/>
              <a:t>10/7/2020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6826559-C3C2-4143-915E-26A88CF8D8BB}" type="slidenum">
              <a:rPr/>
              <a:pPr/>
              <a:t>‹#›</a:t>
            </a:fld>
            <a:endParaRPr/>
          </a:p>
        </p:txBody>
      </p:sp>
    </p:spTree>
    <p:extLst>
      <p:ext uri="{BB962C8B-B14F-4D97-AF65-F5344CB8AC3E}">
        <p14:creationId xmlns:p14="http://schemas.microsoft.com/office/powerpoint/2010/main" val="350782561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9902717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01958910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5612853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9595875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8460783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9459059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00749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5288408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F4E7ED"/>
                </a:solidFill>
              </a:rPr>
              <a:pPr/>
              <a:t>10/7/2020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1674662162"/>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5427546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0714865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D7A35-E141-4450-A1FC-916FFB270B81}" type="datetimeFigureOut">
              <a:rPr lang="en-US"/>
              <a:pPr/>
              <a:t>10/7/2020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6826559-C3C2-4143-915E-26A88CF8D8BB}" type="slidenum">
              <a:rPr/>
              <a:pPr/>
              <a:t>‹#›</a:t>
            </a:fld>
            <a:endParaRPr/>
          </a:p>
        </p:txBody>
      </p:sp>
    </p:spTree>
    <p:extLst>
      <p:ext uri="{BB962C8B-B14F-4D97-AF65-F5344CB8AC3E}">
        <p14:creationId xmlns:p14="http://schemas.microsoft.com/office/powerpoint/2010/main" val="1493226072"/>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84970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1834322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35610478"/>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3112781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3750517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7446744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6874784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7986093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F4E7ED"/>
                </a:solidFill>
              </a:rPr>
              <a:pPr/>
              <a:t>10/7/2020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1610707895"/>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3851654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5205569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D7A35-E141-4450-A1FC-916FFB270B81}" type="datetimeFigureOut">
              <a:rPr lang="en-US"/>
              <a:pPr/>
              <a:t>10/7/2020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6826559-C3C2-4143-915E-26A88CF8D8BB}" type="slidenum">
              <a:rPr/>
              <a:pPr/>
              <a:t>‹#›</a:t>
            </a:fld>
            <a:endParaRPr/>
          </a:p>
        </p:txBody>
      </p:sp>
    </p:spTree>
    <p:extLst>
      <p:ext uri="{BB962C8B-B14F-4D97-AF65-F5344CB8AC3E}">
        <p14:creationId xmlns:p14="http://schemas.microsoft.com/office/powerpoint/2010/main" val="272681894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F4E7ED"/>
                </a:solidFill>
              </a:rPr>
              <a:pPr/>
              <a:t>10/7/2020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2203271633"/>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7595138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098041473"/>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6669071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3340943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42908812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9846962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1341395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D7A35-E141-4450-A1FC-916FFB270B81}" type="datetimeFigureOut">
              <a:rPr lang="en-US" smtClean="0">
                <a:solidFill>
                  <a:srgbClr val="F4E7ED"/>
                </a:solidFill>
              </a:rPr>
              <a:pPr/>
              <a:t>10/7/2020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76826559-C3C2-4143-915E-26A88CF8D8B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4138031984"/>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7180470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21931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872719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34055314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15742069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45481372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49778384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94994500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660899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428261305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526443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1964821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5726888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1084063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0137314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4133387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7700309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D7A35-E141-4450-A1FC-916FFB270B81}" type="datetimeFigureOut">
              <a:rPr lang="en-US" smtClean="0">
                <a:solidFill>
                  <a:srgbClr val="B13F9A"/>
                </a:solidFill>
              </a:rPr>
              <a:pPr/>
              <a:t>10/7/2020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6826559-C3C2-4143-915E-26A88CF8D8B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44877904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5.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295400"/>
            <a:ext cx="6400800" cy="3067050"/>
          </a:xfrm>
        </p:spPr>
        <p:txBody>
          <a:bodyPr>
            <a:normAutofit/>
          </a:bodyPr>
          <a:lstStyle/>
          <a:p>
            <a:r>
              <a:rPr lang="en-US" dirty="0" smtClean="0"/>
              <a:t/>
            </a:r>
            <a:br>
              <a:rPr lang="en-US" dirty="0" smtClean="0"/>
            </a:br>
            <a:r>
              <a:rPr lang="en-US" dirty="0"/>
              <a:t/>
            </a:r>
            <a:br>
              <a:rPr lang="en-US" dirty="0"/>
            </a:br>
            <a:r>
              <a:rPr lang="en-US" dirty="0" smtClean="0"/>
              <a:t> </a:t>
            </a:r>
            <a:endParaRPr lang="en-US" dirty="0"/>
          </a:p>
        </p:txBody>
      </p:sp>
      <p:sp>
        <p:nvSpPr>
          <p:cNvPr id="3" name="Subtitle 2"/>
          <p:cNvSpPr>
            <a:spLocks noGrp="1"/>
          </p:cNvSpPr>
          <p:nvPr>
            <p:ph type="subTitle" idx="1"/>
          </p:nvPr>
        </p:nvSpPr>
        <p:spPr>
          <a:xfrm>
            <a:off x="3560649" y="4377690"/>
            <a:ext cx="4973751" cy="2251710"/>
          </a:xfrm>
          <a:solidFill>
            <a:srgbClr val="0070C0"/>
          </a:solidFill>
        </p:spPr>
        <p:txBody>
          <a:bodyPr>
            <a:normAutofit/>
          </a:bodyPr>
          <a:lstStyle/>
          <a:p>
            <a:r>
              <a:rPr lang="en-US" dirty="0" smtClean="0"/>
              <a:t>BI- ANNUAL </a:t>
            </a:r>
            <a:r>
              <a:rPr lang="en-US" dirty="0" smtClean="0"/>
              <a:t>REPORT(MAY </a:t>
            </a:r>
            <a:r>
              <a:rPr lang="en-US" dirty="0" smtClean="0"/>
              <a:t>– </a:t>
            </a:r>
            <a:r>
              <a:rPr lang="en-US" dirty="0" smtClean="0"/>
              <a:t>OCT</a:t>
            </a:r>
            <a:r>
              <a:rPr lang="en-US" dirty="0" smtClean="0"/>
              <a:t>) 2020</a:t>
            </a:r>
            <a:endParaRPr lang="en-US" dirty="0" smtClean="0"/>
          </a:p>
          <a:p>
            <a:r>
              <a:rPr lang="en-US" dirty="0" smtClean="0"/>
              <a:t>BY: </a:t>
            </a:r>
            <a:r>
              <a:rPr lang="en-US" dirty="0" smtClean="0"/>
              <a:t>WAMALA STEVEN</a:t>
            </a:r>
            <a:endParaRPr lang="en-US" dirty="0" smtClean="0"/>
          </a:p>
          <a:p>
            <a:r>
              <a:rPr lang="en-US" dirty="0" smtClean="0"/>
              <a:t>BLCDF</a:t>
            </a:r>
            <a:r>
              <a:rPr lang="en-US" dirty="0" smtClean="0"/>
              <a:t> </a:t>
            </a:r>
            <a:r>
              <a:rPr lang="en-US" dirty="0" smtClean="0"/>
              <a:t>ADMIN.</a:t>
            </a:r>
          </a:p>
          <a:p>
            <a:r>
              <a:rPr lang="en-US" dirty="0"/>
              <a:t>wamalastevenmukisa@gmail.com</a:t>
            </a:r>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197" y="0"/>
            <a:ext cx="6458803" cy="4267199"/>
          </a:xfrm>
          <a:prstGeom prst="rect">
            <a:avLst/>
          </a:prstGeom>
        </p:spPr>
      </p:pic>
    </p:spTree>
    <p:extLst>
      <p:ext uri="{BB962C8B-B14F-4D97-AF65-F5344CB8AC3E}">
        <p14:creationId xmlns:p14="http://schemas.microsoft.com/office/powerpoint/2010/main" val="259111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720" y="0"/>
            <a:ext cx="7242048" cy="670560"/>
          </a:xfrm>
        </p:spPr>
        <p:txBody>
          <a:bodyPr/>
          <a:lstStyle/>
          <a:p>
            <a:r>
              <a:rPr lang="en-US" dirty="0" smtClean="0"/>
              <a:t>Child protection</a:t>
            </a:r>
            <a:endParaRPr lang="en-US" dirty="0"/>
          </a:p>
        </p:txBody>
      </p:sp>
      <p:sp>
        <p:nvSpPr>
          <p:cNvPr id="3" name="Text Placeholder 2"/>
          <p:cNvSpPr>
            <a:spLocks noGrp="1"/>
          </p:cNvSpPr>
          <p:nvPr>
            <p:ph type="body" idx="1"/>
          </p:nvPr>
        </p:nvSpPr>
        <p:spPr>
          <a:xfrm>
            <a:off x="43901" y="5875020"/>
            <a:ext cx="5334000" cy="457200"/>
          </a:xfrm>
          <a:solidFill>
            <a:srgbClr val="0070C0"/>
          </a:solidFill>
        </p:spPr>
        <p:txBody>
          <a:bodyPr>
            <a:normAutofit/>
          </a:bodyPr>
          <a:lstStyle/>
          <a:p>
            <a:r>
              <a:rPr lang="en-US" dirty="0" smtClean="0">
                <a:solidFill>
                  <a:schemeClr val="bg1"/>
                </a:solidFill>
              </a:rPr>
              <a:t>Leaders in session at </a:t>
            </a:r>
            <a:r>
              <a:rPr lang="en-US" dirty="0" smtClean="0">
                <a:solidFill>
                  <a:schemeClr val="bg1"/>
                </a:solidFill>
              </a:rPr>
              <a:t>BLCDF</a:t>
            </a:r>
            <a:r>
              <a:rPr lang="en-US" dirty="0" smtClean="0">
                <a:solidFill>
                  <a:schemeClr val="bg1"/>
                </a:solidFill>
              </a:rPr>
              <a:t>.</a:t>
            </a:r>
            <a:endParaRPr lang="en-US" dirty="0">
              <a:solidFill>
                <a:schemeClr val="bg1"/>
              </a:solidFill>
            </a:endParaRPr>
          </a:p>
        </p:txBody>
      </p:sp>
      <p:sp>
        <p:nvSpPr>
          <p:cNvPr id="6" name="Content Placeholder 5"/>
          <p:cNvSpPr>
            <a:spLocks noGrp="1"/>
          </p:cNvSpPr>
          <p:nvPr>
            <p:ph sz="quarter" idx="4"/>
          </p:nvPr>
        </p:nvSpPr>
        <p:spPr>
          <a:xfrm>
            <a:off x="4389120" y="640080"/>
            <a:ext cx="3764280" cy="4998720"/>
          </a:xfrm>
          <a:solidFill>
            <a:srgbClr val="0070C0"/>
          </a:solidFill>
        </p:spPr>
        <p:txBody>
          <a:bodyPr>
            <a:normAutofit fontScale="92500" lnSpcReduction="20000"/>
          </a:bodyPr>
          <a:lstStyle/>
          <a:p>
            <a:r>
              <a:rPr lang="en-US" dirty="0" smtClean="0"/>
              <a:t>Local leaders meetings, Parents meetings and school debates have intentionally integrated child protection topics in discussions.</a:t>
            </a:r>
          </a:p>
          <a:p>
            <a:r>
              <a:rPr lang="en-US" dirty="0" smtClean="0"/>
              <a:t>Children with disability are supported to access therapy and devices to live normally.</a:t>
            </a:r>
          </a:p>
          <a:p>
            <a:r>
              <a:rPr lang="en-US" dirty="0" smtClean="0"/>
              <a:t>Children are assisted to seek for justice and withdrawn from child abuse.</a:t>
            </a:r>
          </a:p>
          <a:p>
            <a:r>
              <a:rPr lang="en-US" dirty="0" smtClean="0"/>
              <a:t>Children are re-united with their families</a:t>
            </a:r>
          </a:p>
          <a:p>
            <a:pPr marL="0" indent="0">
              <a:buNone/>
            </a:pPr>
            <a:endParaRPr lang="en-US" dirty="0"/>
          </a:p>
        </p:txBody>
      </p:sp>
      <p:pic>
        <p:nvPicPr>
          <p:cNvPr id="5" name="Content Placeholder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380773" y="2751352"/>
            <a:ext cx="3521075" cy="2020386"/>
          </a:xfrm>
        </p:spPr>
      </p:pic>
    </p:spTree>
    <p:extLst>
      <p:ext uri="{BB962C8B-B14F-4D97-AF65-F5344CB8AC3E}">
        <p14:creationId xmlns:p14="http://schemas.microsoft.com/office/powerpoint/2010/main" val="3577262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878" y="5547360"/>
            <a:ext cx="3977640" cy="1295400"/>
          </a:xfrm>
          <a:solidFill>
            <a:srgbClr val="0070C0"/>
          </a:solidFill>
        </p:spPr>
        <p:txBody>
          <a:bodyPr>
            <a:normAutofit fontScale="85000" lnSpcReduction="10000"/>
          </a:bodyPr>
          <a:lstStyle/>
          <a:p>
            <a:r>
              <a:rPr lang="en-US" dirty="0" smtClean="0">
                <a:solidFill>
                  <a:schemeClr val="bg1"/>
                </a:solidFill>
              </a:rPr>
              <a:t>A baby from institutional care reunified with his family. children are reintegrated with their families after a comprehensive approach of intervention to ensure safety and wellbeing. </a:t>
            </a:r>
            <a:endParaRPr lang="en-US" dirty="0">
              <a:solidFill>
                <a:schemeClr val="bg1"/>
              </a:solidFill>
            </a:endParaRPr>
          </a:p>
        </p:txBody>
      </p:sp>
      <p:sp>
        <p:nvSpPr>
          <p:cNvPr id="4" name="Text Placeholder 3"/>
          <p:cNvSpPr>
            <a:spLocks noGrp="1"/>
          </p:cNvSpPr>
          <p:nvPr>
            <p:ph type="body" sz="half" idx="3"/>
          </p:nvPr>
        </p:nvSpPr>
        <p:spPr>
          <a:xfrm>
            <a:off x="4229100" y="6309360"/>
            <a:ext cx="3830517" cy="533400"/>
          </a:xfrm>
          <a:solidFill>
            <a:srgbClr val="0070C0"/>
          </a:solidFill>
        </p:spPr>
        <p:txBody>
          <a:bodyPr>
            <a:normAutofit fontScale="92500" lnSpcReduction="20000"/>
          </a:bodyPr>
          <a:lstStyle/>
          <a:p>
            <a:r>
              <a:rPr lang="en-US" dirty="0" smtClean="0">
                <a:solidFill>
                  <a:schemeClr val="bg1"/>
                </a:solidFill>
              </a:rPr>
              <a:t>A disabled </a:t>
            </a:r>
            <a:r>
              <a:rPr lang="en-US" dirty="0" smtClean="0">
                <a:solidFill>
                  <a:schemeClr val="bg1"/>
                </a:solidFill>
              </a:rPr>
              <a:t>MOTHER</a:t>
            </a:r>
            <a:r>
              <a:rPr lang="en-US" dirty="0" smtClean="0">
                <a:solidFill>
                  <a:schemeClr val="bg1"/>
                </a:solidFill>
              </a:rPr>
              <a:t> with her children and family in </a:t>
            </a:r>
            <a:r>
              <a:rPr lang="en-US" dirty="0" err="1" smtClean="0">
                <a:solidFill>
                  <a:schemeClr val="bg1"/>
                </a:solidFill>
              </a:rPr>
              <a:t>Bulangira</a:t>
            </a:r>
            <a:endParaRPr lang="en-US" dirty="0">
              <a:solidFill>
                <a:schemeClr val="bg1"/>
              </a:solidFill>
            </a:endParaRPr>
          </a:p>
        </p:txBody>
      </p:sp>
      <p:sp>
        <p:nvSpPr>
          <p:cNvPr id="10" name="Content Placeholder 9"/>
          <p:cNvSpPr>
            <a:spLocks noGrp="1"/>
          </p:cNvSpPr>
          <p:nvPr>
            <p:ph sz="quarter" idx="4"/>
          </p:nvPr>
        </p:nvSpPr>
        <p:spPr>
          <a:xfrm>
            <a:off x="4419600" y="403860"/>
            <a:ext cx="3870960" cy="5520703"/>
          </a:xfrm>
        </p:spPr>
        <p:txBody>
          <a:bodyPr>
            <a:normAutofit/>
          </a:bodyPr>
          <a:lstStyle/>
          <a:p>
            <a:pPr marL="0" indent="0">
              <a:buNone/>
            </a:pPr>
            <a:r>
              <a:rPr lang="en-US" sz="1800" dirty="0" smtClean="0"/>
              <a:t>BLCDF</a:t>
            </a:r>
            <a:r>
              <a:rPr lang="en-US" sz="1800" dirty="0" smtClean="0"/>
              <a:t> </a:t>
            </a:r>
            <a:r>
              <a:rPr lang="en-US" sz="1800" dirty="0" smtClean="0"/>
              <a:t>provides services to OVCs </a:t>
            </a:r>
            <a:r>
              <a:rPr lang="en-US" sz="1800" dirty="0"/>
              <a:t>with disability </a:t>
            </a:r>
            <a:r>
              <a:rPr lang="en-US" sz="1800" dirty="0" smtClean="0"/>
              <a:t>in residence and from the community through its qualified special needs staff of therapists. </a:t>
            </a:r>
            <a:endParaRPr lang="en-GB" sz="1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6895" y="2057400"/>
            <a:ext cx="3586563" cy="3989284"/>
          </a:xfrm>
          <a:prstGeom prst="rect">
            <a:avLst/>
          </a:prstGeom>
        </p:spPr>
      </p:pic>
      <p:pic>
        <p:nvPicPr>
          <p:cNvPr id="6" name="Content Placeholder 5"/>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457200" y="2448322"/>
            <a:ext cx="3521075" cy="2640806"/>
          </a:xfrm>
        </p:spPr>
      </p:pic>
    </p:spTree>
    <p:extLst>
      <p:ext uri="{BB962C8B-B14F-4D97-AF65-F5344CB8AC3E}">
        <p14:creationId xmlns:p14="http://schemas.microsoft.com/office/powerpoint/2010/main" val="3504935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60" y="38100"/>
            <a:ext cx="7242048" cy="899160"/>
          </a:xfrm>
        </p:spPr>
        <p:txBody>
          <a:bodyPr/>
          <a:lstStyle/>
          <a:p>
            <a:r>
              <a:rPr lang="en-US" dirty="0" smtClean="0">
                <a:solidFill>
                  <a:srgbClr val="00B050"/>
                </a:solidFill>
              </a:rPr>
              <a:t>Health, water &amp; sanitation</a:t>
            </a:r>
            <a:endParaRPr lang="en-US" dirty="0">
              <a:solidFill>
                <a:srgbClr val="00B050"/>
              </a:solidFill>
            </a:endParaRPr>
          </a:p>
        </p:txBody>
      </p:sp>
      <p:sp>
        <p:nvSpPr>
          <p:cNvPr id="3" name="Text Placeholder 2"/>
          <p:cNvSpPr>
            <a:spLocks noGrp="1"/>
          </p:cNvSpPr>
          <p:nvPr>
            <p:ph type="body" idx="1"/>
          </p:nvPr>
        </p:nvSpPr>
        <p:spPr>
          <a:xfrm>
            <a:off x="0" y="6091872"/>
            <a:ext cx="6400800" cy="732473"/>
          </a:xfrm>
          <a:solidFill>
            <a:srgbClr val="0070C0"/>
          </a:solidFill>
        </p:spPr>
        <p:txBody>
          <a:bodyPr>
            <a:normAutofit/>
          </a:bodyPr>
          <a:lstStyle/>
          <a:p>
            <a:pPr algn="l"/>
            <a:r>
              <a:rPr lang="en-US" dirty="0" smtClean="0">
                <a:solidFill>
                  <a:schemeClr val="bg1"/>
                </a:solidFill>
              </a:rPr>
              <a:t>Pictured is a pit latrine constructed for an OVC household</a:t>
            </a:r>
            <a:endParaRPr lang="en-US" dirty="0">
              <a:solidFill>
                <a:schemeClr val="bg1"/>
              </a:solidFill>
            </a:endParaRPr>
          </a:p>
        </p:txBody>
      </p:sp>
      <p:sp>
        <p:nvSpPr>
          <p:cNvPr id="5" name="Content Placeholder 4"/>
          <p:cNvSpPr>
            <a:spLocks noGrp="1"/>
          </p:cNvSpPr>
          <p:nvPr>
            <p:ph sz="quarter" idx="4"/>
          </p:nvPr>
        </p:nvSpPr>
        <p:spPr>
          <a:xfrm>
            <a:off x="4178808" y="937260"/>
            <a:ext cx="3822192" cy="5154612"/>
          </a:xfrm>
          <a:solidFill>
            <a:srgbClr val="0070C0"/>
          </a:solidFill>
        </p:spPr>
        <p:txBody>
          <a:bodyPr>
            <a:normAutofit fontScale="77500" lnSpcReduction="20000"/>
          </a:bodyPr>
          <a:lstStyle/>
          <a:p>
            <a:r>
              <a:rPr lang="en-US" b="1" dirty="0"/>
              <a:t>5</a:t>
            </a:r>
            <a:r>
              <a:rPr lang="en-US" b="1" dirty="0" smtClean="0"/>
              <a:t> </a:t>
            </a:r>
            <a:r>
              <a:rPr lang="en-US" b="1" dirty="0" smtClean="0"/>
              <a:t>OVCs benefited from heath care. Comprehensive care is provided for those OVCs with chronic illnesses</a:t>
            </a:r>
          </a:p>
          <a:p>
            <a:r>
              <a:rPr lang="en-US" b="1" dirty="0" smtClean="0"/>
              <a:t>For serious illnesses, </a:t>
            </a:r>
            <a:r>
              <a:rPr lang="en-US" b="1" dirty="0" smtClean="0"/>
              <a:t>BLCDF</a:t>
            </a:r>
            <a:r>
              <a:rPr lang="en-US" b="1" dirty="0" smtClean="0"/>
              <a:t> </a:t>
            </a:r>
            <a:r>
              <a:rPr lang="en-US" b="1" dirty="0" smtClean="0"/>
              <a:t>partners with health Centre's and professional experts for care.</a:t>
            </a:r>
          </a:p>
          <a:p>
            <a:r>
              <a:rPr lang="en-US" b="1" dirty="0" smtClean="0"/>
              <a:t>BLCDF</a:t>
            </a:r>
            <a:r>
              <a:rPr lang="en-US" b="1" dirty="0" smtClean="0"/>
              <a:t> </a:t>
            </a:r>
            <a:r>
              <a:rPr lang="en-US" b="1" dirty="0" smtClean="0"/>
              <a:t>ensures that all children in their program are immunized according to the ministry of health requirements, tested for HIV right after enrollment, access ART treatment and virus is Suppressed through proper adherence.</a:t>
            </a:r>
          </a:p>
          <a:p>
            <a:r>
              <a:rPr lang="en-US" b="1" dirty="0" smtClean="0"/>
              <a:t>2 Households were supported to build pit latrines &amp; 1HH with shelter</a:t>
            </a:r>
            <a:endParaRPr lang="en-US" b="1" dirty="0"/>
          </a:p>
        </p:txBody>
      </p:sp>
      <p:pic>
        <p:nvPicPr>
          <p:cNvPr id="15" name="Content Placeholder 1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0" y="1295400"/>
            <a:ext cx="4140928" cy="4530725"/>
          </a:xfrm>
        </p:spPr>
      </p:pic>
    </p:spTree>
    <p:extLst>
      <p:ext uri="{BB962C8B-B14F-4D97-AF65-F5344CB8AC3E}">
        <p14:creationId xmlns:p14="http://schemas.microsoft.com/office/powerpoint/2010/main" val="983113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077200" cy="914400"/>
          </a:xfrm>
        </p:spPr>
        <p:txBody>
          <a:bodyPr>
            <a:normAutofit fontScale="90000"/>
          </a:bodyPr>
          <a:lstStyle/>
          <a:p>
            <a:pPr algn="ctr"/>
            <a:r>
              <a:rPr lang="en-US" sz="3200" dirty="0" smtClean="0">
                <a:solidFill>
                  <a:srgbClr val="00B050"/>
                </a:solidFill>
              </a:rPr>
              <a:t>TOTAL NUMBER SERVED PER SUBCOUNTY</a:t>
            </a:r>
            <a:br>
              <a:rPr lang="en-US" sz="3200" dirty="0" smtClean="0">
                <a:solidFill>
                  <a:srgbClr val="00B050"/>
                </a:solidFill>
              </a:rPr>
            </a:br>
            <a:r>
              <a:rPr lang="en-US" sz="3200" dirty="0" smtClean="0">
                <a:solidFill>
                  <a:srgbClr val="00B050"/>
                </a:solidFill>
              </a:rPr>
              <a:t>MAY</a:t>
            </a:r>
            <a:r>
              <a:rPr lang="en-US" sz="3200" dirty="0" smtClean="0">
                <a:solidFill>
                  <a:srgbClr val="00B050"/>
                </a:solidFill>
              </a:rPr>
              <a:t>-SEPTEMBER 2019/2020 </a:t>
            </a:r>
            <a:endParaRPr lang="en-US" sz="3200" dirty="0">
              <a:solidFill>
                <a:srgbClr val="00B05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2881793"/>
              </p:ext>
            </p:extLst>
          </p:nvPr>
        </p:nvGraphicFramePr>
        <p:xfrm>
          <a:off x="457200" y="914400"/>
          <a:ext cx="7239000" cy="5541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751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3520440" cy="1143000"/>
          </a:xfrm>
        </p:spPr>
        <p:txBody>
          <a:bodyPr>
            <a:normAutofit fontScale="90000"/>
          </a:bodyPr>
          <a:lstStyle/>
          <a:p>
            <a:r>
              <a:rPr lang="en-GB" dirty="0" smtClean="0">
                <a:solidFill>
                  <a:srgbClr val="00B050"/>
                </a:solidFill>
              </a:rPr>
              <a:t>Birth registration</a:t>
            </a:r>
            <a:endParaRPr lang="en-GB" dirty="0">
              <a:solidFill>
                <a:srgbClr val="00B050"/>
              </a:solidFill>
            </a:endParaRPr>
          </a:p>
        </p:txBody>
      </p:sp>
      <p:sp>
        <p:nvSpPr>
          <p:cNvPr id="5" name="Content Placeholder 4"/>
          <p:cNvSpPr>
            <a:spLocks noGrp="1"/>
          </p:cNvSpPr>
          <p:nvPr>
            <p:ph sz="quarter" idx="2"/>
          </p:nvPr>
        </p:nvSpPr>
        <p:spPr>
          <a:xfrm>
            <a:off x="457200" y="1711840"/>
            <a:ext cx="3520440" cy="4917560"/>
          </a:xfrm>
          <a:solidFill>
            <a:srgbClr val="0070C0"/>
          </a:solidFill>
        </p:spPr>
        <p:txBody>
          <a:bodyPr>
            <a:normAutofit/>
          </a:bodyPr>
          <a:lstStyle/>
          <a:p>
            <a:r>
              <a:rPr lang="en-GB" dirty="0" smtClean="0"/>
              <a:t>Only 3% obtained certificates</a:t>
            </a:r>
          </a:p>
          <a:p>
            <a:pPr marL="0" indent="0">
              <a:buNone/>
            </a:pPr>
            <a:r>
              <a:rPr lang="en-GB" dirty="0" smtClean="0"/>
              <a:t>   </a:t>
            </a:r>
            <a:r>
              <a:rPr lang="en-GB" b="1" dirty="0" smtClean="0"/>
              <a:t>Short comings</a:t>
            </a:r>
          </a:p>
          <a:p>
            <a:r>
              <a:rPr lang="en-GB" dirty="0" smtClean="0"/>
              <a:t>Budget was lower than actual costs</a:t>
            </a:r>
          </a:p>
          <a:p>
            <a:r>
              <a:rPr lang="en-GB" dirty="0" smtClean="0"/>
              <a:t>Majority caregivers without N. ID cards</a:t>
            </a:r>
          </a:p>
          <a:p>
            <a:pPr marL="0" indent="0">
              <a:buNone/>
            </a:pPr>
            <a:r>
              <a:rPr lang="en-GB" b="1" dirty="0" smtClean="0"/>
              <a:t>Way forward </a:t>
            </a:r>
          </a:p>
          <a:p>
            <a:r>
              <a:rPr lang="en-GB" dirty="0" smtClean="0"/>
              <a:t>To include in budget </a:t>
            </a:r>
          </a:p>
          <a:p>
            <a:r>
              <a:rPr lang="en-GB" dirty="0" smtClean="0"/>
              <a:t>Encourage caregivers to register</a:t>
            </a:r>
            <a:endParaRPr lang="en-GB" dirty="0"/>
          </a:p>
        </p:txBody>
      </p:sp>
      <p:sp>
        <p:nvSpPr>
          <p:cNvPr id="6" name="Content Placeholder 5"/>
          <p:cNvSpPr>
            <a:spLocks noGrp="1"/>
          </p:cNvSpPr>
          <p:nvPr>
            <p:ph sz="quarter" idx="4"/>
          </p:nvPr>
        </p:nvSpPr>
        <p:spPr>
          <a:xfrm>
            <a:off x="4178808" y="1711840"/>
            <a:ext cx="3520440" cy="4917560"/>
          </a:xfrm>
          <a:solidFill>
            <a:srgbClr val="0070C0"/>
          </a:solidFill>
        </p:spPr>
        <p:txBody>
          <a:bodyPr>
            <a:normAutofit/>
          </a:bodyPr>
          <a:lstStyle/>
          <a:p>
            <a:r>
              <a:rPr lang="en-GB" dirty="0" smtClean="0"/>
              <a:t>Out of 383 OVCs &amp; caregivers,  97% have known HIVs status.</a:t>
            </a:r>
          </a:p>
          <a:p>
            <a:r>
              <a:rPr lang="en-GB" dirty="0" smtClean="0"/>
              <a:t>2 children HIV+ are not suppressed.</a:t>
            </a:r>
          </a:p>
          <a:p>
            <a:pPr>
              <a:buFontTx/>
              <a:buChar char="-"/>
            </a:pPr>
            <a:r>
              <a:rPr lang="en-GB" dirty="0" smtClean="0"/>
              <a:t>1 Runaway child due to schizophrenia</a:t>
            </a:r>
          </a:p>
          <a:p>
            <a:pPr marL="0" indent="0">
              <a:buNone/>
            </a:pPr>
            <a:r>
              <a:rPr lang="en-GB" b="1" dirty="0" smtClean="0"/>
              <a:t>Way forward</a:t>
            </a:r>
          </a:p>
          <a:p>
            <a:r>
              <a:rPr lang="en-GB" dirty="0" smtClean="0"/>
              <a:t>For all, we are working closely with paediatricians and experts in the field</a:t>
            </a:r>
          </a:p>
          <a:p>
            <a:pPr>
              <a:buFontTx/>
              <a:buChar char="-"/>
            </a:pPr>
            <a:endParaRPr lang="en-GB" dirty="0" smtClean="0"/>
          </a:p>
          <a:p>
            <a:endParaRPr lang="en-GB" dirty="0"/>
          </a:p>
        </p:txBody>
      </p:sp>
      <p:sp>
        <p:nvSpPr>
          <p:cNvPr id="7" name="Title 1"/>
          <p:cNvSpPr txBox="1">
            <a:spLocks/>
          </p:cNvSpPr>
          <p:nvPr/>
        </p:nvSpPr>
        <p:spPr>
          <a:xfrm>
            <a:off x="3954780" y="279280"/>
            <a:ext cx="3520440" cy="1143000"/>
          </a:xfrm>
          <a:prstGeom prst="rect">
            <a:avLst/>
          </a:prstGeom>
        </p:spPr>
        <p:txBody>
          <a:bodyPr vert="horz" lIns="45720" tIns="0" rIns="45720" bIns="0" anchor="b" anchorCtr="0">
            <a:normAutofit fontScale="975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GB" dirty="0" smtClean="0">
                <a:ln w="500">
                  <a:solidFill>
                    <a:srgbClr val="B13F9A">
                      <a:shade val="20000"/>
                      <a:satMod val="120000"/>
                    </a:srgbClr>
                  </a:solidFill>
                </a:ln>
                <a:solidFill>
                  <a:srgbClr val="00B050"/>
                </a:solidFill>
              </a:rPr>
              <a:t>HIV 90-90-90</a:t>
            </a:r>
            <a:endParaRPr lang="en-GB" dirty="0">
              <a:ln w="500">
                <a:solidFill>
                  <a:srgbClr val="B13F9A">
                    <a:shade val="20000"/>
                    <a:satMod val="120000"/>
                  </a:srgbClr>
                </a:solidFill>
              </a:ln>
              <a:solidFill>
                <a:srgbClr val="00B050"/>
              </a:solidFill>
            </a:endParaRPr>
          </a:p>
        </p:txBody>
      </p:sp>
    </p:spTree>
    <p:extLst>
      <p:ext uri="{BB962C8B-B14F-4D97-AF65-F5344CB8AC3E}">
        <p14:creationId xmlns:p14="http://schemas.microsoft.com/office/powerpoint/2010/main" val="170654963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0500" y="134500"/>
            <a:ext cx="3886200" cy="1008500"/>
          </a:xfrm>
        </p:spPr>
        <p:txBody>
          <a:bodyPr>
            <a:normAutofit fontScale="90000"/>
          </a:bodyPr>
          <a:lstStyle/>
          <a:p>
            <a:pPr algn="ctr"/>
            <a:r>
              <a:rPr lang="en-GB" dirty="0" smtClean="0">
                <a:solidFill>
                  <a:srgbClr val="00B050"/>
                </a:solidFill>
              </a:rPr>
              <a:t>FAMILY REINTERGRATIONS</a:t>
            </a:r>
            <a:endParaRPr lang="en-GB" dirty="0">
              <a:solidFill>
                <a:srgbClr val="00B050"/>
              </a:solidFill>
            </a:endParaRPr>
          </a:p>
        </p:txBody>
      </p:sp>
      <p:sp>
        <p:nvSpPr>
          <p:cNvPr id="5" name="Content Placeholder 4"/>
          <p:cNvSpPr>
            <a:spLocks noGrp="1"/>
          </p:cNvSpPr>
          <p:nvPr>
            <p:ph sz="quarter" idx="2"/>
          </p:nvPr>
        </p:nvSpPr>
        <p:spPr>
          <a:xfrm>
            <a:off x="434340" y="1546860"/>
            <a:ext cx="3520440" cy="4960620"/>
          </a:xfrm>
          <a:solidFill>
            <a:srgbClr val="0070C0"/>
          </a:solidFill>
        </p:spPr>
        <p:txBody>
          <a:bodyPr/>
          <a:lstStyle/>
          <a:p>
            <a:r>
              <a:rPr lang="en-GB" dirty="0" smtClean="0"/>
              <a:t>TARGET</a:t>
            </a:r>
          </a:p>
          <a:p>
            <a:pPr marL="0" indent="0">
              <a:buNone/>
            </a:pPr>
            <a:r>
              <a:rPr lang="en-GB" dirty="0" smtClean="0"/>
              <a:t>30 HHS. 22 benefitted but only 14 with IGAs.</a:t>
            </a:r>
          </a:p>
          <a:p>
            <a:pPr marL="0" indent="0">
              <a:buNone/>
            </a:pPr>
            <a:r>
              <a:rPr lang="en-GB" b="1" dirty="0"/>
              <a:t>Short comings</a:t>
            </a:r>
          </a:p>
          <a:p>
            <a:r>
              <a:rPr lang="en-GB" dirty="0" smtClean="0"/>
              <a:t>Dishonesty</a:t>
            </a:r>
          </a:p>
          <a:p>
            <a:r>
              <a:rPr lang="en-GB" dirty="0" smtClean="0"/>
              <a:t>Thieves </a:t>
            </a:r>
          </a:p>
          <a:p>
            <a:pPr marL="0" indent="0">
              <a:buNone/>
            </a:pPr>
            <a:endParaRPr lang="en-GB" dirty="0" smtClean="0"/>
          </a:p>
          <a:p>
            <a:pPr marL="0" indent="0">
              <a:buNone/>
            </a:pPr>
            <a:r>
              <a:rPr lang="en-GB" b="1" dirty="0" smtClean="0"/>
              <a:t>WAYFORWARD</a:t>
            </a:r>
          </a:p>
        </p:txBody>
      </p:sp>
      <p:sp>
        <p:nvSpPr>
          <p:cNvPr id="6" name="Content Placeholder 5"/>
          <p:cNvSpPr>
            <a:spLocks noGrp="1"/>
          </p:cNvSpPr>
          <p:nvPr>
            <p:ph sz="quarter" idx="4"/>
          </p:nvPr>
        </p:nvSpPr>
        <p:spPr>
          <a:xfrm>
            <a:off x="388620" y="4922520"/>
            <a:ext cx="3520440" cy="1981200"/>
          </a:xfrm>
        </p:spPr>
        <p:txBody>
          <a:bodyPr/>
          <a:lstStyle/>
          <a:p>
            <a:r>
              <a:rPr lang="en-GB" dirty="0" smtClean="0"/>
              <a:t>Re-evaluating the capital grant support system</a:t>
            </a:r>
          </a:p>
          <a:p>
            <a:r>
              <a:rPr lang="en-GB" dirty="0" smtClean="0"/>
              <a:t>Strengthening </a:t>
            </a:r>
            <a:r>
              <a:rPr lang="en-GB" dirty="0" smtClean="0"/>
              <a:t>DWIBs</a:t>
            </a:r>
            <a:endParaRPr lang="en-GB" dirty="0"/>
          </a:p>
        </p:txBody>
      </p:sp>
      <p:sp>
        <p:nvSpPr>
          <p:cNvPr id="7" name="Title 1"/>
          <p:cNvSpPr txBox="1">
            <a:spLocks/>
          </p:cNvSpPr>
          <p:nvPr/>
        </p:nvSpPr>
        <p:spPr>
          <a:xfrm>
            <a:off x="403860" y="134500"/>
            <a:ext cx="3505200" cy="1412360"/>
          </a:xfrm>
          <a:prstGeom prst="rect">
            <a:avLst/>
          </a:prstGeom>
        </p:spPr>
        <p:txBody>
          <a:bodyPr vert="horz" lIns="45720" tIns="0" rIns="45720" bIns="0" anchor="b" anchorCtr="0">
            <a:normAutofit fontScale="90000" lnSpcReduction="1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GB" dirty="0" smtClean="0">
                <a:ln w="500">
                  <a:solidFill>
                    <a:srgbClr val="B13F9A">
                      <a:shade val="20000"/>
                      <a:satMod val="120000"/>
                    </a:srgbClr>
                  </a:solidFill>
                </a:ln>
                <a:solidFill>
                  <a:srgbClr val="00B050"/>
                </a:solidFill>
              </a:rPr>
              <a:t>ECONOMIC STRENGTHENING(</a:t>
            </a:r>
            <a:r>
              <a:rPr lang="en-GB" dirty="0" err="1" smtClean="0">
                <a:ln w="500">
                  <a:solidFill>
                    <a:srgbClr val="B13F9A">
                      <a:shade val="20000"/>
                      <a:satMod val="120000"/>
                    </a:srgbClr>
                  </a:solidFill>
                </a:ln>
                <a:solidFill>
                  <a:srgbClr val="00B050"/>
                </a:solidFill>
              </a:rPr>
              <a:t>igaS</a:t>
            </a:r>
            <a:r>
              <a:rPr lang="en-GB" dirty="0" smtClean="0">
                <a:ln w="500">
                  <a:solidFill>
                    <a:srgbClr val="B13F9A">
                      <a:shade val="20000"/>
                      <a:satMod val="120000"/>
                    </a:srgbClr>
                  </a:solidFill>
                </a:ln>
                <a:solidFill>
                  <a:srgbClr val="00B050"/>
                </a:solidFill>
              </a:rPr>
              <a:t>)</a:t>
            </a:r>
            <a:endParaRPr lang="en-GB" dirty="0">
              <a:ln w="500">
                <a:solidFill>
                  <a:srgbClr val="B13F9A">
                    <a:shade val="20000"/>
                    <a:satMod val="120000"/>
                  </a:srgbClr>
                </a:solidFill>
              </a:ln>
              <a:solidFill>
                <a:srgbClr val="00B050"/>
              </a:solidFill>
            </a:endParaRPr>
          </a:p>
        </p:txBody>
      </p:sp>
      <p:sp>
        <p:nvSpPr>
          <p:cNvPr id="9" name="Content Placeholder 4"/>
          <p:cNvSpPr txBox="1">
            <a:spLocks/>
          </p:cNvSpPr>
          <p:nvPr/>
        </p:nvSpPr>
        <p:spPr>
          <a:xfrm>
            <a:off x="4549140" y="1143000"/>
            <a:ext cx="3337560" cy="3200400"/>
          </a:xfrm>
          <a:prstGeom prst="rect">
            <a:avLst/>
          </a:prstGeom>
          <a:solidFill>
            <a:srgbClr val="0070C0"/>
          </a:solidFill>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4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0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18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16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6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buClr>
                <a:srgbClr val="B13F9A"/>
              </a:buClr>
            </a:pPr>
            <a:r>
              <a:rPr lang="en-GB" dirty="0" smtClean="0">
                <a:solidFill>
                  <a:prstClr val="black"/>
                </a:solidFill>
              </a:rPr>
              <a:t>TARGET: Only 40 children in residential care. Current total is 60.</a:t>
            </a:r>
          </a:p>
          <a:p>
            <a:pPr marL="0" indent="0">
              <a:buClr>
                <a:srgbClr val="B13F9A"/>
              </a:buClr>
              <a:buFont typeface="Wingdings 2"/>
              <a:buNone/>
            </a:pPr>
            <a:r>
              <a:rPr lang="en-GB" b="1" dirty="0">
                <a:solidFill>
                  <a:prstClr val="black"/>
                </a:solidFill>
              </a:rPr>
              <a:t>S</a:t>
            </a:r>
            <a:r>
              <a:rPr lang="en-GB" b="1" dirty="0" smtClean="0">
                <a:solidFill>
                  <a:prstClr val="black"/>
                </a:solidFill>
              </a:rPr>
              <a:t>hortcoming</a:t>
            </a:r>
          </a:p>
          <a:p>
            <a:pPr marL="0" indent="0">
              <a:buClr>
                <a:srgbClr val="B13F9A"/>
              </a:buClr>
              <a:buFont typeface="Wingdings 2"/>
              <a:buNone/>
            </a:pPr>
            <a:r>
              <a:rPr lang="en-GB" dirty="0" smtClean="0">
                <a:solidFill>
                  <a:prstClr val="black"/>
                </a:solidFill>
              </a:rPr>
              <a:t>High OVC Vulnerability due to abandonment &amp; abuse.</a:t>
            </a:r>
          </a:p>
          <a:p>
            <a:pPr marL="0" indent="0">
              <a:buClr>
                <a:srgbClr val="B13F9A"/>
              </a:buClr>
              <a:buFont typeface="Wingdings 2"/>
              <a:buNone/>
            </a:pPr>
            <a:endParaRPr lang="en-GB" b="1" dirty="0" smtClean="0">
              <a:solidFill>
                <a:prstClr val="black"/>
              </a:solidFill>
            </a:endParaRPr>
          </a:p>
          <a:p>
            <a:pPr marL="0" indent="0">
              <a:buClr>
                <a:srgbClr val="B13F9A"/>
              </a:buClr>
              <a:buFont typeface="Wingdings 2"/>
              <a:buNone/>
            </a:pPr>
            <a:endParaRPr lang="en-GB" b="1" dirty="0">
              <a:solidFill>
                <a:prstClr val="black"/>
              </a:solidFill>
            </a:endParaRPr>
          </a:p>
          <a:p>
            <a:pPr marL="0" indent="0">
              <a:buClr>
                <a:srgbClr val="B13F9A"/>
              </a:buClr>
              <a:buFont typeface="Wingdings 2"/>
              <a:buNone/>
            </a:pPr>
            <a:endParaRPr lang="en-GB" b="1" dirty="0" smtClean="0">
              <a:solidFill>
                <a:prstClr val="black"/>
              </a:solidFill>
            </a:endParaRPr>
          </a:p>
          <a:p>
            <a:pPr marL="0" indent="0">
              <a:buClr>
                <a:srgbClr val="B13F9A"/>
              </a:buClr>
              <a:buFont typeface="Wingdings 2"/>
              <a:buNone/>
            </a:pPr>
            <a:endParaRPr lang="en-GB" b="1" dirty="0" smtClean="0">
              <a:solidFill>
                <a:prstClr val="black"/>
              </a:solidFill>
            </a:endParaRPr>
          </a:p>
        </p:txBody>
      </p:sp>
      <p:sp>
        <p:nvSpPr>
          <p:cNvPr id="10" name="Content Placeholder 4"/>
          <p:cNvSpPr txBox="1">
            <a:spLocks/>
          </p:cNvSpPr>
          <p:nvPr/>
        </p:nvSpPr>
        <p:spPr>
          <a:xfrm>
            <a:off x="4183380" y="4648200"/>
            <a:ext cx="3703320" cy="2255520"/>
          </a:xfrm>
          <a:prstGeom prst="rect">
            <a:avLst/>
          </a:prstGeom>
          <a:solidFill>
            <a:srgbClr val="0070C0"/>
          </a:solidFill>
        </p:spPr>
        <p:txBody>
          <a:bodyPr vert="horz">
            <a:normAutofit fontScale="85000" lnSpcReduction="10000"/>
          </a:bodyPr>
          <a:lstStyle>
            <a:lvl1pPr marL="274320" indent="-274320" algn="l" rtl="0" eaLnBrk="1" latinLnBrk="0" hangingPunct="1">
              <a:spcBef>
                <a:spcPts val="600"/>
              </a:spcBef>
              <a:buClr>
                <a:schemeClr val="tx2"/>
              </a:buClr>
              <a:buSzPct val="73000"/>
              <a:buFont typeface="Wingdings 2"/>
              <a:buChar char=""/>
              <a:defRPr kumimoji="0" sz="24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0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18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16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6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Clr>
                <a:srgbClr val="B13F9A"/>
              </a:buClr>
              <a:buFont typeface="Wingdings 2"/>
              <a:buNone/>
            </a:pPr>
            <a:r>
              <a:rPr lang="en-GB" sz="2600" b="1" dirty="0" smtClean="0">
                <a:solidFill>
                  <a:prstClr val="black"/>
                </a:solidFill>
              </a:rPr>
              <a:t>WAYFORWARD</a:t>
            </a:r>
          </a:p>
          <a:p>
            <a:pPr marL="0" indent="0">
              <a:buClr>
                <a:srgbClr val="B13F9A"/>
              </a:buClr>
              <a:buFont typeface="Wingdings 2"/>
              <a:buNone/>
            </a:pPr>
            <a:r>
              <a:rPr lang="en-GB" dirty="0" smtClean="0">
                <a:solidFill>
                  <a:prstClr val="black"/>
                </a:solidFill>
              </a:rPr>
              <a:t>Strengthen tracing &amp; follow up</a:t>
            </a:r>
          </a:p>
          <a:p>
            <a:pPr>
              <a:buClr>
                <a:srgbClr val="B13F9A"/>
              </a:buClr>
            </a:pPr>
            <a:r>
              <a:rPr lang="en-GB" dirty="0" smtClean="0">
                <a:solidFill>
                  <a:prstClr val="black"/>
                </a:solidFill>
              </a:rPr>
              <a:t>Comprehensive Household approach in intervention</a:t>
            </a:r>
          </a:p>
          <a:p>
            <a:pPr>
              <a:buClr>
                <a:srgbClr val="B13F9A"/>
              </a:buClr>
            </a:pPr>
            <a:r>
              <a:rPr lang="en-GB" dirty="0" smtClean="0">
                <a:solidFill>
                  <a:prstClr val="black"/>
                </a:solidFill>
              </a:rPr>
              <a:t>Establish a Foster care program</a:t>
            </a:r>
          </a:p>
        </p:txBody>
      </p:sp>
    </p:spTree>
    <p:extLst>
      <p:ext uri="{BB962C8B-B14F-4D97-AF65-F5344CB8AC3E}">
        <p14:creationId xmlns:p14="http://schemas.microsoft.com/office/powerpoint/2010/main" val="1067389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00B050"/>
                </a:solidFill>
              </a:rPr>
              <a:t>Way forward</a:t>
            </a:r>
            <a:br>
              <a:rPr lang="en-US" dirty="0" smtClean="0">
                <a:solidFill>
                  <a:srgbClr val="00B050"/>
                </a:solidFill>
              </a:rPr>
            </a:br>
            <a:endParaRPr lang="en-US" dirty="0">
              <a:solidFill>
                <a:srgbClr val="00B050"/>
              </a:solidFill>
            </a:endParaRPr>
          </a:p>
        </p:txBody>
      </p:sp>
      <p:sp>
        <p:nvSpPr>
          <p:cNvPr id="4" name="Content Placeholder 3"/>
          <p:cNvSpPr>
            <a:spLocks noGrp="1"/>
          </p:cNvSpPr>
          <p:nvPr>
            <p:ph idx="1"/>
          </p:nvPr>
        </p:nvSpPr>
        <p:spPr>
          <a:solidFill>
            <a:srgbClr val="0070C0"/>
          </a:solidFill>
        </p:spPr>
        <p:txBody>
          <a:bodyPr/>
          <a:lstStyle/>
          <a:p>
            <a:r>
              <a:rPr lang="en-US" sz="3600" dirty="0" smtClean="0"/>
              <a:t>Build more partnerships to strengthen referral systems. </a:t>
            </a:r>
          </a:p>
          <a:p>
            <a:r>
              <a:rPr lang="en-US" sz="3600" dirty="0" smtClean="0"/>
              <a:t>Use OVC data for programming</a:t>
            </a:r>
          </a:p>
          <a:p>
            <a:r>
              <a:rPr lang="en-US" sz="3600" dirty="0" smtClean="0"/>
              <a:t>Active involvement of local leaders at all levels of intervention</a:t>
            </a:r>
          </a:p>
          <a:p>
            <a:r>
              <a:rPr lang="en-US" sz="3600" dirty="0" smtClean="0"/>
              <a:t>Establish a local foster care program</a:t>
            </a:r>
          </a:p>
          <a:p>
            <a:endParaRPr lang="en-US" dirty="0" smtClean="0"/>
          </a:p>
          <a:p>
            <a:endParaRPr lang="en-US" dirty="0"/>
          </a:p>
        </p:txBody>
      </p:sp>
    </p:spTree>
    <p:extLst>
      <p:ext uri="{BB962C8B-B14F-4D97-AF65-F5344CB8AC3E}">
        <p14:creationId xmlns:p14="http://schemas.microsoft.com/office/powerpoint/2010/main" val="4097826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dirty="0" smtClean="0">
                <a:solidFill>
                  <a:srgbClr val="00B050"/>
                </a:solidFill>
              </a:rPr>
              <a:t>overview </a:t>
            </a:r>
            <a:endParaRPr lang="en-US" dirty="0">
              <a:solidFill>
                <a:srgbClr val="00B050"/>
              </a:solidFill>
            </a:endParaRPr>
          </a:p>
        </p:txBody>
      </p:sp>
      <p:sp>
        <p:nvSpPr>
          <p:cNvPr id="3" name="Content Placeholder 2"/>
          <p:cNvSpPr>
            <a:spLocks noGrp="1"/>
          </p:cNvSpPr>
          <p:nvPr>
            <p:ph idx="1"/>
          </p:nvPr>
        </p:nvSpPr>
        <p:spPr>
          <a:xfrm>
            <a:off x="457200" y="990600"/>
            <a:ext cx="7620000" cy="5465136"/>
          </a:xfrm>
        </p:spPr>
        <p:txBody>
          <a:bodyPr>
            <a:normAutofit fontScale="85000" lnSpcReduction="20000"/>
          </a:bodyPr>
          <a:lstStyle/>
          <a:p>
            <a:pPr marL="0" lvl="0" indent="0">
              <a:lnSpc>
                <a:spcPct val="120000"/>
              </a:lnSpc>
              <a:spcBef>
                <a:spcPts val="700"/>
              </a:spcBef>
              <a:buClr>
                <a:srgbClr val="DD8047"/>
              </a:buClr>
              <a:buSzPct val="60000"/>
              <a:buNone/>
            </a:pPr>
            <a:r>
              <a:rPr lang="en-US" sz="2400" dirty="0" smtClean="0">
                <a:solidFill>
                  <a:prstClr val="black"/>
                </a:solidFill>
                <a:latin typeface="Times New Roman" pitchFamily="18" charset="0"/>
                <a:cs typeface="Times New Roman" pitchFamily="18" charset="0"/>
              </a:rPr>
              <a:t>Barnabas Legacy Children’s Dream Foundation </a:t>
            </a:r>
            <a:r>
              <a:rPr lang="en-US" sz="2400" dirty="0" smtClean="0">
                <a:solidFill>
                  <a:prstClr val="black"/>
                </a:solidFill>
                <a:latin typeface="Times New Roman" pitchFamily="18" charset="0"/>
                <a:cs typeface="Times New Roman" pitchFamily="18" charset="0"/>
              </a:rPr>
              <a:t>is a Christian NGO established in </a:t>
            </a:r>
            <a:r>
              <a:rPr lang="en-US" sz="2400" dirty="0" smtClean="0">
                <a:solidFill>
                  <a:prstClr val="black"/>
                </a:solidFill>
                <a:latin typeface="Times New Roman" pitchFamily="18" charset="0"/>
                <a:cs typeface="Times New Roman" pitchFamily="18" charset="0"/>
              </a:rPr>
              <a:t>2013 as God’s Vine International, though re-structured and registered fully in 2020</a:t>
            </a:r>
            <a:r>
              <a:rPr lang="en-US" sz="2400" dirty="0" smtClean="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It’s location is in Buikwe district, </a:t>
            </a:r>
            <a:r>
              <a:rPr lang="en-US" sz="2400" dirty="0" smtClean="0">
                <a:solidFill>
                  <a:prstClr val="black"/>
                </a:solidFill>
                <a:latin typeface="Times New Roman" pitchFamily="18" charset="0"/>
                <a:cs typeface="Times New Roman" pitchFamily="18" charset="0"/>
              </a:rPr>
              <a:t>Katunda</a:t>
            </a:r>
            <a:r>
              <a:rPr lang="en-US" sz="2400" dirty="0" smtClean="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village in Najjembe Sub-County. </a:t>
            </a:r>
            <a:endParaRPr lang="en-US" sz="2400" dirty="0" smtClean="0">
              <a:solidFill>
                <a:prstClr val="black"/>
              </a:solidFill>
              <a:latin typeface="Times New Roman" pitchFamily="18" charset="0"/>
              <a:cs typeface="Times New Roman" pitchFamily="18" charset="0"/>
            </a:endParaRPr>
          </a:p>
          <a:p>
            <a:pPr marL="0" lvl="0" indent="0">
              <a:lnSpc>
                <a:spcPct val="120000"/>
              </a:lnSpc>
              <a:spcBef>
                <a:spcPts val="700"/>
              </a:spcBef>
              <a:buClr>
                <a:srgbClr val="DD8047"/>
              </a:buClr>
              <a:buSzPct val="60000"/>
              <a:buNone/>
            </a:pPr>
            <a:endParaRPr lang="en-US" sz="2400" dirty="0" smtClean="0">
              <a:solidFill>
                <a:prstClr val="black"/>
              </a:solidFill>
              <a:latin typeface="Times New Roman" pitchFamily="18" charset="0"/>
              <a:cs typeface="Times New Roman" pitchFamily="18" charset="0"/>
            </a:endParaRPr>
          </a:p>
          <a:p>
            <a:pPr marL="0" lvl="0" indent="0">
              <a:lnSpc>
                <a:spcPct val="120000"/>
              </a:lnSpc>
              <a:spcBef>
                <a:spcPts val="700"/>
              </a:spcBef>
              <a:buClr>
                <a:srgbClr val="DD8047"/>
              </a:buClr>
              <a:buSzPct val="60000"/>
              <a:buNone/>
            </a:pPr>
            <a:r>
              <a:rPr lang="en-US" sz="2400" dirty="0" smtClean="0">
                <a:solidFill>
                  <a:prstClr val="black"/>
                </a:solidFill>
                <a:latin typeface="Times New Roman" pitchFamily="18" charset="0"/>
                <a:cs typeface="Times New Roman" pitchFamily="18" charset="0"/>
              </a:rPr>
              <a:t>BLCDF</a:t>
            </a: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has </a:t>
            </a:r>
            <a:r>
              <a:rPr lang="en-US" sz="2400" dirty="0" smtClean="0">
                <a:solidFill>
                  <a:prstClr val="black"/>
                </a:solidFill>
                <a:latin typeface="Times New Roman" pitchFamily="18" charset="0"/>
                <a:cs typeface="Times New Roman" pitchFamily="18" charset="0"/>
              </a:rPr>
              <a:t>grown </a:t>
            </a:r>
            <a:r>
              <a:rPr lang="en-US" sz="2400" dirty="0">
                <a:solidFill>
                  <a:prstClr val="black"/>
                </a:solidFill>
                <a:latin typeface="Times New Roman" pitchFamily="18" charset="0"/>
                <a:cs typeface="Times New Roman" pitchFamily="18" charset="0"/>
              </a:rPr>
              <a:t>beyond “a home for children and </a:t>
            </a:r>
            <a:r>
              <a:rPr lang="en-US" sz="2400" dirty="0" smtClean="0">
                <a:solidFill>
                  <a:prstClr val="black"/>
                </a:solidFill>
                <a:latin typeface="Times New Roman" pitchFamily="18" charset="0"/>
                <a:cs typeface="Times New Roman" pitchFamily="18" charset="0"/>
              </a:rPr>
              <a:t>babies and now includes community </a:t>
            </a:r>
            <a:r>
              <a:rPr lang="en-US" sz="2400" dirty="0" smtClean="0">
                <a:solidFill>
                  <a:prstClr val="black"/>
                </a:solidFill>
                <a:latin typeface="Times New Roman" pitchFamily="18" charset="0"/>
                <a:cs typeface="Times New Roman" pitchFamily="18" charset="0"/>
              </a:rPr>
              <a:t>programs under</a:t>
            </a:r>
            <a:r>
              <a:rPr lang="en-US" sz="2400" b="1" dirty="0" smtClean="0">
                <a:solidFill>
                  <a:prstClr val="black"/>
                </a:solidFill>
                <a:latin typeface="Times New Roman" pitchFamily="18" charset="0"/>
                <a:cs typeface="Times New Roman" pitchFamily="18" charset="0"/>
              </a:rPr>
              <a:t> the Katunda PAOG Deborah Women in Business Collectiv</a:t>
            </a:r>
            <a:r>
              <a:rPr lang="en-US" sz="2400" dirty="0" smtClean="0">
                <a:solidFill>
                  <a:prstClr val="black"/>
                </a:solidFill>
                <a:latin typeface="Times New Roman" pitchFamily="18" charset="0"/>
                <a:cs typeface="Times New Roman" pitchFamily="18" charset="0"/>
              </a:rPr>
              <a:t>e </a:t>
            </a:r>
            <a:r>
              <a:rPr lang="en-US" sz="2400" dirty="0" smtClean="0">
                <a:solidFill>
                  <a:prstClr val="black"/>
                </a:solidFill>
                <a:latin typeface="Times New Roman" pitchFamily="18" charset="0"/>
                <a:cs typeface="Times New Roman" pitchFamily="18" charset="0"/>
              </a:rPr>
              <a:t>through the </a:t>
            </a:r>
            <a:r>
              <a:rPr lang="en-US" sz="2400" dirty="0">
                <a:solidFill>
                  <a:prstClr val="black"/>
                </a:solidFill>
                <a:latin typeface="Times New Roman" pitchFamily="18" charset="0"/>
                <a:cs typeface="Times New Roman" pitchFamily="18" charset="0"/>
              </a:rPr>
              <a:t>infant and elderly feeding programs, scholarship programs, </a:t>
            </a:r>
            <a:r>
              <a:rPr lang="en-US" sz="2400" dirty="0" smtClean="0">
                <a:solidFill>
                  <a:prstClr val="black"/>
                </a:solidFill>
                <a:latin typeface="Times New Roman" pitchFamily="18" charset="0"/>
                <a:cs typeface="Times New Roman" pitchFamily="18" charset="0"/>
              </a:rPr>
              <a:t>discipleship &amp; parenting trainings, farming</a:t>
            </a:r>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and economic empowerment</a:t>
            </a:r>
            <a:r>
              <a:rPr lang="en-US" sz="2400" dirty="0" smtClean="0">
                <a:solidFill>
                  <a:prstClr val="black"/>
                </a:solidFill>
                <a:latin typeface="Times New Roman" pitchFamily="18" charset="0"/>
                <a:cs typeface="Times New Roman" pitchFamily="18" charset="0"/>
              </a:rPr>
              <a:t>.</a:t>
            </a:r>
          </a:p>
          <a:p>
            <a:pPr marL="0" lvl="0" indent="0">
              <a:lnSpc>
                <a:spcPct val="120000"/>
              </a:lnSpc>
              <a:spcBef>
                <a:spcPts val="700"/>
              </a:spcBef>
              <a:buClr>
                <a:srgbClr val="DD8047"/>
              </a:buClr>
              <a:buSzPct val="60000"/>
              <a:buNone/>
            </a:pPr>
            <a:endParaRPr lang="en-US" sz="2400" dirty="0" smtClean="0">
              <a:solidFill>
                <a:prstClr val="black"/>
              </a:solidFill>
              <a:latin typeface="Times New Roman" pitchFamily="18" charset="0"/>
              <a:cs typeface="Times New Roman" pitchFamily="18" charset="0"/>
            </a:endParaRPr>
          </a:p>
          <a:p>
            <a:pPr marL="0" lvl="0" indent="0">
              <a:lnSpc>
                <a:spcPct val="120000"/>
              </a:lnSpc>
              <a:spcBef>
                <a:spcPts val="700"/>
              </a:spcBef>
              <a:buClr>
                <a:srgbClr val="DD8047"/>
              </a:buClr>
              <a:buSzPct val="60000"/>
              <a:buNone/>
            </a:pPr>
            <a:r>
              <a:rPr lang="en-US" sz="2400" dirty="0" smtClean="0">
                <a:solidFill>
                  <a:prstClr val="black"/>
                </a:solidFill>
                <a:latin typeface="Times New Roman" pitchFamily="18" charset="0"/>
                <a:cs typeface="Times New Roman" pitchFamily="18" charset="0"/>
              </a:rPr>
              <a:t>BLCDFs </a:t>
            </a:r>
            <a:r>
              <a:rPr lang="en-US" sz="2400" dirty="0" smtClean="0">
                <a:solidFill>
                  <a:prstClr val="black"/>
                </a:solidFill>
                <a:latin typeface="Times New Roman" pitchFamily="18" charset="0"/>
                <a:cs typeface="Times New Roman" pitchFamily="18" charset="0"/>
              </a:rPr>
              <a:t>source of funding is mainly by </a:t>
            </a:r>
            <a:r>
              <a:rPr lang="en-US" sz="2400" dirty="0" smtClean="0">
                <a:solidFill>
                  <a:prstClr val="black"/>
                </a:solidFill>
                <a:latin typeface="Times New Roman" pitchFamily="18" charset="0"/>
                <a:cs typeface="Times New Roman" pitchFamily="18" charset="0"/>
              </a:rPr>
              <a:t>individual families </a:t>
            </a:r>
            <a:r>
              <a:rPr lang="en-US" sz="2400" dirty="0">
                <a:solidFill>
                  <a:prstClr val="black"/>
                </a:solidFill>
                <a:latin typeface="Times New Roman" pitchFamily="18" charset="0"/>
                <a:cs typeface="Times New Roman" pitchFamily="18" charset="0"/>
              </a:rPr>
              <a:t>and churches in the </a:t>
            </a:r>
            <a:r>
              <a:rPr lang="en-US" sz="2400" dirty="0" smtClean="0">
                <a:solidFill>
                  <a:prstClr val="black"/>
                </a:solidFill>
                <a:latin typeface="Times New Roman" pitchFamily="18" charset="0"/>
                <a:cs typeface="Times New Roman" pitchFamily="18" charset="0"/>
              </a:rPr>
              <a:t>Australia</a:t>
            </a:r>
            <a:r>
              <a:rPr lang="en-US" sz="2400" dirty="0" smtClean="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Local funding is mobilized through large scale onsite projects .i.e. </a:t>
            </a:r>
            <a:r>
              <a:rPr lang="en-US" sz="2400" dirty="0" smtClean="0">
                <a:solidFill>
                  <a:prstClr val="black"/>
                </a:solidFill>
                <a:latin typeface="Times New Roman" pitchFamily="18" charset="0"/>
                <a:cs typeface="Times New Roman" pitchFamily="18" charset="0"/>
              </a:rPr>
              <a:t>vegetables, beans</a:t>
            </a:r>
            <a:r>
              <a:rPr lang="en-US" sz="2400" dirty="0" smtClean="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maize and </a:t>
            </a:r>
            <a:r>
              <a:rPr lang="en-US" sz="2400" dirty="0" smtClean="0">
                <a:solidFill>
                  <a:prstClr val="black"/>
                </a:solidFill>
                <a:latin typeface="Times New Roman" pitchFamily="18" charset="0"/>
                <a:cs typeface="Times New Roman" pitchFamily="18" charset="0"/>
              </a:rPr>
              <a:t>other micro-garden</a:t>
            </a:r>
            <a:r>
              <a:rPr lang="en-US" sz="2400" dirty="0" smtClean="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growing.</a:t>
            </a:r>
          </a:p>
          <a:p>
            <a:endParaRPr lang="en-US" sz="2000" dirty="0"/>
          </a:p>
          <a:p>
            <a:endParaRPr lang="en-US" sz="2000" dirty="0" smtClean="0"/>
          </a:p>
          <a:p>
            <a:endParaRPr lang="en-US" sz="2000" dirty="0"/>
          </a:p>
          <a:p>
            <a:endParaRPr lang="en-US" sz="2000" dirty="0" smtClean="0"/>
          </a:p>
          <a:p>
            <a:endParaRPr lang="en-US" sz="2000" dirty="0"/>
          </a:p>
          <a:p>
            <a:pPr marL="0" indent="0">
              <a:buNone/>
            </a:pPr>
            <a:endParaRPr lang="en-US" sz="2000" dirty="0"/>
          </a:p>
        </p:txBody>
      </p:sp>
    </p:spTree>
    <p:extLst>
      <p:ext uri="{BB962C8B-B14F-4D97-AF65-F5344CB8AC3E}">
        <p14:creationId xmlns:p14="http://schemas.microsoft.com/office/powerpoint/2010/main" val="1547711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a:t/>
            </a:r>
            <a:br>
              <a:rPr lang="en-US" dirty="0"/>
            </a:br>
            <a:endParaRPr lang="en-US" dirty="0"/>
          </a:p>
        </p:txBody>
      </p:sp>
      <p:sp>
        <p:nvSpPr>
          <p:cNvPr id="3" name="Subtitle 2"/>
          <p:cNvSpPr>
            <a:spLocks noGrp="1"/>
          </p:cNvSpPr>
          <p:nvPr>
            <p:ph type="body" sz="half" idx="2"/>
          </p:nvPr>
        </p:nvSpPr>
        <p:spPr>
          <a:xfrm>
            <a:off x="5389098" y="381000"/>
            <a:ext cx="3678702" cy="6172200"/>
          </a:xfrm>
          <a:solidFill>
            <a:srgbClr val="0070C0"/>
          </a:solidFill>
          <a:ln>
            <a:solidFill>
              <a:srgbClr val="00B0F0"/>
            </a:solidFill>
          </a:ln>
        </p:spPr>
        <p:txBody>
          <a:bodyPr>
            <a:normAutofit lnSpcReduction="10000"/>
          </a:bodyPr>
          <a:lstStyle/>
          <a:p>
            <a:pPr lvl="0" algn="l">
              <a:spcBef>
                <a:spcPts val="700"/>
              </a:spcBef>
              <a:buClr>
                <a:srgbClr val="DD8047"/>
              </a:buClr>
              <a:buSzPct val="60000"/>
            </a:pPr>
            <a:r>
              <a:rPr lang="en-US" sz="2400" b="1" u="sng" dirty="0">
                <a:latin typeface="Tw Cen MT"/>
              </a:rPr>
              <a:t>MISSION STATEMENT</a:t>
            </a:r>
            <a:endParaRPr lang="en-US" sz="2400" dirty="0">
              <a:latin typeface="Tw Cen MT"/>
            </a:endParaRPr>
          </a:p>
          <a:p>
            <a:pPr lvl="0" algn="l">
              <a:spcBef>
                <a:spcPts val="700"/>
              </a:spcBef>
              <a:buClr>
                <a:srgbClr val="DD8047"/>
              </a:buClr>
              <a:buSzPct val="60000"/>
            </a:pPr>
            <a:r>
              <a:rPr lang="en-US" sz="2800" dirty="0" smtClean="0">
                <a:latin typeface="Tw Cen MT"/>
              </a:rPr>
              <a:t>Is</a:t>
            </a:r>
            <a:r>
              <a:rPr lang="en-US" sz="2800" dirty="0">
                <a:latin typeface="Tw Cen MT"/>
              </a:rPr>
              <a:t> </a:t>
            </a:r>
            <a:r>
              <a:rPr lang="en-US" sz="2800" dirty="0" smtClean="0">
                <a:latin typeface="Tw Cen MT"/>
              </a:rPr>
              <a:t>to holistically build thriving families through child care , advocacy, education, and community development so that disciples are being made and communities are being transformed for Christ”. </a:t>
            </a:r>
            <a:endParaRPr lang="en-US" sz="2800" dirty="0" smtClean="0">
              <a:latin typeface="Tw Cen MT"/>
            </a:endParaRPr>
          </a:p>
          <a:p>
            <a:pPr lvl="0" algn="l">
              <a:spcBef>
                <a:spcPts val="700"/>
              </a:spcBef>
              <a:buClr>
                <a:srgbClr val="DD8047"/>
              </a:buClr>
              <a:buSzPct val="60000"/>
            </a:pPr>
            <a:r>
              <a:rPr lang="en-US" sz="2800" dirty="0" smtClean="0">
                <a:latin typeface="Tw Cen MT"/>
              </a:rPr>
              <a:t>ISAIAH 40:26</a:t>
            </a:r>
            <a:endParaRPr lang="en-US" sz="2800" dirty="0">
              <a:latin typeface="Tw Cen MT"/>
            </a:endParaRPr>
          </a:p>
          <a:p>
            <a:pPr lvl="0" algn="l">
              <a:spcBef>
                <a:spcPts val="700"/>
              </a:spcBef>
              <a:buClr>
                <a:srgbClr val="DD8047"/>
              </a:buClr>
              <a:buSzPct val="60000"/>
            </a:pPr>
            <a:endParaRPr lang="en-US" sz="2400" b="1" u="sng" dirty="0">
              <a:latin typeface="Tw Cen MT"/>
            </a:endParaRPr>
          </a:p>
          <a:p>
            <a:pPr lvl="0" algn="l">
              <a:spcBef>
                <a:spcPts val="700"/>
              </a:spcBef>
              <a:buClr>
                <a:srgbClr val="DD8047"/>
              </a:buClr>
              <a:buSzPct val="60000"/>
            </a:pPr>
            <a:r>
              <a:rPr lang="en-US" sz="2400" b="1" u="sng" dirty="0" smtClean="0">
                <a:latin typeface="Tw Cen MT"/>
              </a:rPr>
              <a:t>VISION </a:t>
            </a:r>
            <a:r>
              <a:rPr lang="en-US" sz="2400" b="1" u="sng" dirty="0">
                <a:latin typeface="Tw Cen MT"/>
              </a:rPr>
              <a:t>STATEMENT</a:t>
            </a:r>
            <a:endParaRPr lang="en-US" sz="2400" dirty="0">
              <a:latin typeface="Tw Cen MT"/>
            </a:endParaRPr>
          </a:p>
          <a:p>
            <a:pPr lvl="0" algn="l">
              <a:spcBef>
                <a:spcPts val="700"/>
              </a:spcBef>
              <a:buClr>
                <a:srgbClr val="DD8047"/>
              </a:buClr>
              <a:buSzPct val="60000"/>
            </a:pPr>
            <a:r>
              <a:rPr lang="en-US" sz="2400" b="1" dirty="0">
                <a:latin typeface="Tw Cen MT"/>
              </a:rPr>
              <a:t>Making Disciples, Impacting the World for </a:t>
            </a:r>
            <a:r>
              <a:rPr lang="en-US" sz="2400" b="1" dirty="0" smtClean="0">
                <a:latin typeface="Tw Cen MT"/>
              </a:rPr>
              <a:t>Christ</a:t>
            </a:r>
          </a:p>
          <a:p>
            <a:pPr lvl="0" algn="l">
              <a:spcBef>
                <a:spcPts val="700"/>
              </a:spcBef>
              <a:buClr>
                <a:srgbClr val="DD8047"/>
              </a:buClr>
              <a:buSzPct val="60000"/>
            </a:pPr>
            <a:endParaRPr lang="en-US" sz="1800" b="1" dirty="0">
              <a:latin typeface="Tw Cen MT"/>
            </a:endParaRPr>
          </a:p>
          <a:p>
            <a:pPr lvl="0" algn="l">
              <a:spcBef>
                <a:spcPts val="700"/>
              </a:spcBef>
              <a:buClr>
                <a:srgbClr val="DD8047"/>
              </a:buClr>
              <a:buSzPct val="60000"/>
            </a:pPr>
            <a:endParaRPr lang="en-US" sz="1800" dirty="0">
              <a:latin typeface="Tw Cen MT"/>
            </a:endParaRP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453" y="533400"/>
            <a:ext cx="4550705" cy="4654716"/>
          </a:xfrm>
          <a:prstGeom prst="rect">
            <a:avLst/>
          </a:prstGeom>
          <a:effectLst>
            <a:reflection endPos="65000" dist="50800" dir="5400000" sy="-100000" algn="bl" rotWithShape="0"/>
          </a:effectLst>
        </p:spPr>
      </p:pic>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2486" r="12486"/>
          <a:stretch>
            <a:fillRect/>
          </a:stretch>
        </p:blipFill>
        <p:spPr/>
      </p:pic>
    </p:spTree>
    <p:extLst>
      <p:ext uri="{BB962C8B-B14F-4D97-AF65-F5344CB8AC3E}">
        <p14:creationId xmlns:p14="http://schemas.microsoft.com/office/powerpoint/2010/main" val="4046937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152400"/>
            <a:ext cx="5396132" cy="1371600"/>
          </a:xfrm>
          <a:solidFill>
            <a:srgbClr val="0070C0"/>
          </a:solidFill>
        </p:spPr>
        <p:txBody>
          <a:bodyPr/>
          <a:lstStyle/>
          <a:p>
            <a:pPr algn="ctr"/>
            <a:r>
              <a:rPr lang="en-GB" sz="5400" dirty="0"/>
              <a:t>Scope of work</a:t>
            </a:r>
          </a:p>
        </p:txBody>
      </p:sp>
      <p:sp>
        <p:nvSpPr>
          <p:cNvPr id="3" name="Content Placeholder 2"/>
          <p:cNvSpPr>
            <a:spLocks noGrp="1"/>
          </p:cNvSpPr>
          <p:nvPr>
            <p:ph type="subTitle" idx="1"/>
          </p:nvPr>
        </p:nvSpPr>
        <p:spPr>
          <a:xfrm>
            <a:off x="3354442" y="1676400"/>
            <a:ext cx="5408558" cy="4953000"/>
          </a:xfrm>
          <a:solidFill>
            <a:srgbClr val="0070C0"/>
          </a:solidFill>
        </p:spPr>
        <p:txBody>
          <a:bodyPr>
            <a:normAutofit/>
          </a:bodyPr>
          <a:lstStyle/>
          <a:p>
            <a:pPr marL="0" indent="0" algn="l">
              <a:buNone/>
            </a:pPr>
            <a:r>
              <a:rPr lang="en-GB" sz="3200" b="1" dirty="0"/>
              <a:t>AREA OF </a:t>
            </a:r>
            <a:r>
              <a:rPr lang="en-GB" sz="3200" b="1" dirty="0" smtClean="0"/>
              <a:t>OPERATION</a:t>
            </a:r>
          </a:p>
          <a:p>
            <a:pPr marL="0" indent="0" algn="l">
              <a:buNone/>
            </a:pPr>
            <a:r>
              <a:rPr lang="en-GB" dirty="0" smtClean="0"/>
              <a:t>BLCDF</a:t>
            </a:r>
            <a:r>
              <a:rPr lang="en-GB" dirty="0" smtClean="0"/>
              <a:t> </a:t>
            </a:r>
            <a:r>
              <a:rPr lang="en-GB" dirty="0"/>
              <a:t>Operates </a:t>
            </a:r>
            <a:r>
              <a:rPr lang="en-GB" dirty="0" smtClean="0"/>
              <a:t>in Central and Eastern Parts of Uganda and Particularly in </a:t>
            </a:r>
            <a:r>
              <a:rPr lang="en-GB" dirty="0"/>
              <a:t>9 </a:t>
            </a:r>
            <a:r>
              <a:rPr lang="en-GB" dirty="0" smtClean="0"/>
              <a:t>sub counties, namely;</a:t>
            </a:r>
          </a:p>
          <a:p>
            <a:pPr marL="0" indent="0" algn="l">
              <a:buNone/>
            </a:pPr>
            <a:r>
              <a:rPr lang="en-GB" dirty="0" smtClean="0"/>
              <a:t>Najjembe		Ssii</a:t>
            </a:r>
            <a:endParaRPr lang="en-GB" dirty="0"/>
          </a:p>
          <a:p>
            <a:pPr marL="0" indent="0" algn="l">
              <a:buNone/>
            </a:pPr>
            <a:r>
              <a:rPr lang="en-GB" dirty="0" smtClean="0"/>
              <a:t>Buikwe T/C		Ngogwe</a:t>
            </a:r>
            <a:endParaRPr lang="en-GB" dirty="0"/>
          </a:p>
          <a:p>
            <a:pPr marL="0" indent="0" algn="l">
              <a:buNone/>
            </a:pPr>
            <a:r>
              <a:rPr lang="en-GB" dirty="0" smtClean="0"/>
              <a:t>Nyenga			Njeru</a:t>
            </a:r>
          </a:p>
          <a:p>
            <a:pPr marL="0" indent="0" algn="l">
              <a:buNone/>
            </a:pPr>
            <a:r>
              <a:rPr lang="en-GB" dirty="0" smtClean="0"/>
              <a:t>Wakisi</a:t>
            </a:r>
            <a:r>
              <a:rPr lang="en-GB" dirty="0"/>
              <a:t>	</a:t>
            </a:r>
            <a:r>
              <a:rPr lang="en-GB" dirty="0" smtClean="0"/>
              <a:t>		Najja</a:t>
            </a:r>
          </a:p>
          <a:p>
            <a:pPr marL="0" indent="0" algn="l">
              <a:buNone/>
            </a:pPr>
            <a:endParaRPr lang="en-GB" dirty="0" smtClean="0"/>
          </a:p>
          <a:p>
            <a:pPr marL="0" indent="0" algn="l">
              <a:buNone/>
            </a:pPr>
            <a:r>
              <a:rPr lang="en-GB" dirty="0" smtClean="0"/>
              <a:t>BLCDF</a:t>
            </a:r>
            <a:r>
              <a:rPr lang="en-GB" dirty="0" smtClean="0"/>
              <a:t> </a:t>
            </a:r>
            <a:r>
              <a:rPr lang="en-GB" dirty="0" smtClean="0"/>
              <a:t>however mainly operates in Najjembe and Nyenga sub county for community programmes.</a:t>
            </a:r>
            <a:endParaRPr lang="en-GB" dirty="0"/>
          </a:p>
        </p:txBody>
      </p:sp>
    </p:spTree>
    <p:extLst>
      <p:ext uri="{BB962C8B-B14F-4D97-AF65-F5344CB8AC3E}">
        <p14:creationId xmlns:p14="http://schemas.microsoft.com/office/powerpoint/2010/main" val="3907289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1"/>
          </a:solidFill>
        </p:spPr>
        <p:txBody>
          <a:bodyPr/>
          <a:lstStyle/>
          <a:p>
            <a:r>
              <a:rPr lang="en-GB" dirty="0" smtClean="0">
                <a:solidFill>
                  <a:srgbClr val="00B050"/>
                </a:solidFill>
              </a:rPr>
              <a:t>Category of beneficiaries</a:t>
            </a:r>
            <a:endParaRPr lang="en-GB" dirty="0">
              <a:solidFill>
                <a:srgbClr val="00B050"/>
              </a:solidFill>
            </a:endParaRPr>
          </a:p>
        </p:txBody>
      </p:sp>
      <p:sp>
        <p:nvSpPr>
          <p:cNvPr id="18" name="Text Placeholder 17"/>
          <p:cNvSpPr>
            <a:spLocks noGrp="1"/>
          </p:cNvSpPr>
          <p:nvPr>
            <p:ph type="body" sz="half" idx="3"/>
          </p:nvPr>
        </p:nvSpPr>
        <p:spPr>
          <a:xfrm>
            <a:off x="3733800" y="5867400"/>
            <a:ext cx="4343400" cy="838200"/>
          </a:xfrm>
          <a:solidFill>
            <a:schemeClr val="accent6"/>
          </a:solidFill>
        </p:spPr>
        <p:txBody>
          <a:bodyPr>
            <a:normAutofit/>
          </a:bodyPr>
          <a:lstStyle/>
          <a:p>
            <a:r>
              <a:rPr lang="en-GB" dirty="0" smtClean="0">
                <a:solidFill>
                  <a:schemeClr val="bg1"/>
                </a:solidFill>
              </a:rPr>
              <a:t>Pictured is an OVC born with </a:t>
            </a:r>
            <a:r>
              <a:rPr lang="en-GB" dirty="0" smtClean="0">
                <a:solidFill>
                  <a:schemeClr val="bg1"/>
                </a:solidFill>
              </a:rPr>
              <a:t>one EYE defection in BULANGIRA Pulaka Village</a:t>
            </a:r>
            <a:endParaRPr lang="en-GB" dirty="0">
              <a:solidFill>
                <a:schemeClr val="bg1"/>
              </a:solidFill>
            </a:endParaRPr>
          </a:p>
        </p:txBody>
      </p:sp>
      <p:sp>
        <p:nvSpPr>
          <p:cNvPr id="4" name="Content Placeholder 3"/>
          <p:cNvSpPr>
            <a:spLocks noGrp="1"/>
          </p:cNvSpPr>
          <p:nvPr>
            <p:ph sz="quarter" idx="2"/>
          </p:nvPr>
        </p:nvSpPr>
        <p:spPr>
          <a:xfrm>
            <a:off x="457200" y="1463040"/>
            <a:ext cx="3520440" cy="4861560"/>
          </a:xfrm>
        </p:spPr>
        <p:txBody>
          <a:bodyPr>
            <a:normAutofit/>
          </a:bodyPr>
          <a:lstStyle/>
          <a:p>
            <a:pPr marL="0" indent="0">
              <a:buNone/>
            </a:pPr>
            <a:r>
              <a:rPr lang="en-GB" sz="3200" dirty="0" smtClean="0"/>
              <a:t>OVCs;</a:t>
            </a:r>
          </a:p>
          <a:p>
            <a:r>
              <a:rPr lang="en-GB" sz="3200" dirty="0" smtClean="0"/>
              <a:t>Who have lost parental care</a:t>
            </a:r>
          </a:p>
          <a:p>
            <a:r>
              <a:rPr lang="en-GB" sz="3200" dirty="0" smtClean="0"/>
              <a:t>Malnourished </a:t>
            </a:r>
          </a:p>
          <a:p>
            <a:r>
              <a:rPr lang="en-GB" sz="3200" dirty="0" smtClean="0"/>
              <a:t>With special needs</a:t>
            </a:r>
          </a:p>
          <a:p>
            <a:r>
              <a:rPr lang="en-GB" sz="3200" dirty="0" smtClean="0"/>
              <a:t>With Educational needs</a:t>
            </a:r>
            <a:endParaRPr lang="en-GB" sz="3200" dirty="0"/>
          </a:p>
        </p:txBody>
      </p:sp>
      <p:pic>
        <p:nvPicPr>
          <p:cNvPr id="3" name="Content Placeholder 2"/>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178300" y="2448322"/>
            <a:ext cx="3521075" cy="2640806"/>
          </a:xfrm>
        </p:spPr>
      </p:pic>
    </p:spTree>
    <p:extLst>
      <p:ext uri="{BB962C8B-B14F-4D97-AF65-F5344CB8AC3E}">
        <p14:creationId xmlns:p14="http://schemas.microsoft.com/office/powerpoint/2010/main" val="497463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alpha val="9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3520440" cy="1143000"/>
          </a:xfrm>
          <a:solidFill>
            <a:schemeClr val="accent1"/>
          </a:solidFill>
        </p:spPr>
        <p:txBody>
          <a:bodyPr>
            <a:normAutofit fontScale="90000"/>
          </a:bodyPr>
          <a:lstStyle/>
          <a:p>
            <a:r>
              <a:rPr lang="en-GB" dirty="0" smtClean="0">
                <a:solidFill>
                  <a:srgbClr val="00B050"/>
                </a:solidFill>
              </a:rPr>
              <a:t>KEY MINISTRY AREAS</a:t>
            </a:r>
            <a:endParaRPr lang="en-GB" dirty="0">
              <a:solidFill>
                <a:srgbClr val="00B050"/>
              </a:solidFill>
            </a:endParaRPr>
          </a:p>
        </p:txBody>
      </p:sp>
      <p:sp>
        <p:nvSpPr>
          <p:cNvPr id="8" name="Subtitle 7"/>
          <p:cNvSpPr>
            <a:spLocks noGrp="1"/>
          </p:cNvSpPr>
          <p:nvPr>
            <p:ph sz="half" idx="1"/>
          </p:nvPr>
        </p:nvSpPr>
        <p:spPr>
          <a:solidFill>
            <a:schemeClr val="accent3">
              <a:lumMod val="40000"/>
              <a:lumOff val="60000"/>
            </a:schemeClr>
          </a:solidFill>
          <a:ln>
            <a:solidFill>
              <a:schemeClr val="bg1"/>
            </a:solidFill>
          </a:ln>
        </p:spPr>
        <p:txBody>
          <a:bodyPr/>
          <a:lstStyle/>
          <a:p>
            <a:pPr algn="l">
              <a:buFont typeface="Wingdings" panose="05000000000000000000" pitchFamily="2" charset="2"/>
              <a:buChar char="v"/>
            </a:pPr>
            <a:r>
              <a:rPr lang="en-GB" dirty="0" smtClean="0">
                <a:solidFill>
                  <a:schemeClr val="accent1">
                    <a:lumMod val="50000"/>
                  </a:schemeClr>
                </a:solidFill>
              </a:rPr>
              <a:t>CHILD CARE</a:t>
            </a:r>
          </a:p>
          <a:p>
            <a:pPr marL="0" indent="0" algn="l">
              <a:buNone/>
            </a:pPr>
            <a:endParaRPr lang="en-GB" dirty="0" smtClean="0">
              <a:solidFill>
                <a:schemeClr val="accent1">
                  <a:lumMod val="50000"/>
                </a:schemeClr>
              </a:solidFill>
            </a:endParaRPr>
          </a:p>
          <a:p>
            <a:pPr algn="l">
              <a:buFont typeface="Wingdings" panose="05000000000000000000" pitchFamily="2" charset="2"/>
              <a:buChar char="v"/>
            </a:pPr>
            <a:r>
              <a:rPr lang="en-GB" dirty="0" smtClean="0">
                <a:solidFill>
                  <a:schemeClr val="accent1">
                    <a:lumMod val="50000"/>
                  </a:schemeClr>
                </a:solidFill>
              </a:rPr>
              <a:t>EDUCATION</a:t>
            </a:r>
          </a:p>
          <a:p>
            <a:pPr marL="0" indent="0" algn="l">
              <a:buNone/>
            </a:pPr>
            <a:endParaRPr lang="en-GB" dirty="0" smtClean="0">
              <a:solidFill>
                <a:schemeClr val="accent1">
                  <a:lumMod val="50000"/>
                </a:schemeClr>
              </a:solidFill>
            </a:endParaRPr>
          </a:p>
          <a:p>
            <a:pPr algn="l">
              <a:buFont typeface="Wingdings" panose="05000000000000000000" pitchFamily="2" charset="2"/>
              <a:buChar char="v"/>
            </a:pPr>
            <a:r>
              <a:rPr lang="en-GB" dirty="0" smtClean="0">
                <a:solidFill>
                  <a:schemeClr val="accent1">
                    <a:lumMod val="50000"/>
                  </a:schemeClr>
                </a:solidFill>
              </a:rPr>
              <a:t>COMMUNITY DEVELOPMENT</a:t>
            </a:r>
          </a:p>
          <a:p>
            <a:pPr marL="0" indent="0" algn="l">
              <a:buNone/>
            </a:pPr>
            <a:endParaRPr lang="en-GB" dirty="0" smtClean="0">
              <a:solidFill>
                <a:schemeClr val="accent1">
                  <a:lumMod val="50000"/>
                </a:schemeClr>
              </a:solidFill>
            </a:endParaRPr>
          </a:p>
          <a:p>
            <a:pPr algn="l">
              <a:buFont typeface="Wingdings" panose="05000000000000000000" pitchFamily="2" charset="2"/>
              <a:buChar char="v"/>
            </a:pPr>
            <a:r>
              <a:rPr lang="en-GB" dirty="0" smtClean="0">
                <a:solidFill>
                  <a:schemeClr val="accent1">
                    <a:lumMod val="50000"/>
                  </a:schemeClr>
                </a:solidFill>
              </a:rPr>
              <a:t>ADVOCACY</a:t>
            </a:r>
          </a:p>
          <a:p>
            <a:pPr marL="342900" indent="-342900" algn="l">
              <a:buFont typeface="Arial" panose="020B0604020202020204" pitchFamily="34" charset="0"/>
              <a:buChar char="•"/>
            </a:pPr>
            <a:endParaRPr lang="en-GB" dirty="0" smtClean="0">
              <a:solidFill>
                <a:schemeClr val="accent1">
                  <a:lumMod val="50000"/>
                </a:schemeClr>
              </a:solidFill>
            </a:endParaRPr>
          </a:p>
        </p:txBody>
      </p:sp>
      <p:sp>
        <p:nvSpPr>
          <p:cNvPr id="9" name="Content Placeholder 8"/>
          <p:cNvSpPr>
            <a:spLocks noGrp="1"/>
          </p:cNvSpPr>
          <p:nvPr>
            <p:ph sz="half" idx="2"/>
          </p:nvPr>
        </p:nvSpPr>
        <p:spPr>
          <a:solidFill>
            <a:schemeClr val="accent4">
              <a:lumMod val="60000"/>
              <a:lumOff val="40000"/>
            </a:schemeClr>
          </a:solidFill>
        </p:spPr>
        <p:txBody>
          <a:bodyPr/>
          <a:lstStyle/>
          <a:p>
            <a:r>
              <a:rPr lang="en-GB" dirty="0" smtClean="0"/>
              <a:t>EDUCATION</a:t>
            </a:r>
          </a:p>
          <a:p>
            <a:r>
              <a:rPr lang="en-GB" dirty="0" smtClean="0"/>
              <a:t>FOOD &amp; NUTRITION</a:t>
            </a:r>
          </a:p>
          <a:p>
            <a:r>
              <a:rPr lang="en-GB" dirty="0" smtClean="0"/>
              <a:t>ECONOMIC STRENGTHENING</a:t>
            </a:r>
          </a:p>
          <a:p>
            <a:r>
              <a:rPr lang="en-GB" dirty="0" smtClean="0"/>
              <a:t>HEALTH &amp; SANITATION</a:t>
            </a:r>
          </a:p>
          <a:p>
            <a:r>
              <a:rPr lang="en-GB" dirty="0" smtClean="0"/>
              <a:t>CHILD PROTECTION</a:t>
            </a:r>
          </a:p>
          <a:p>
            <a:endParaRPr lang="en-GB" dirty="0"/>
          </a:p>
        </p:txBody>
      </p:sp>
      <p:sp>
        <p:nvSpPr>
          <p:cNvPr id="12" name="Title 1"/>
          <p:cNvSpPr txBox="1">
            <a:spLocks/>
          </p:cNvSpPr>
          <p:nvPr/>
        </p:nvSpPr>
        <p:spPr>
          <a:xfrm>
            <a:off x="4178808" y="320040"/>
            <a:ext cx="3520440" cy="1143000"/>
          </a:xfrm>
          <a:prstGeom prst="rect">
            <a:avLst/>
          </a:prstGeom>
          <a:solidFill>
            <a:schemeClr val="accent1"/>
          </a:solidFill>
        </p:spPr>
        <p:txBody>
          <a:bodyPr vert="horz" lIns="45720" tIns="0" rIns="45720" bIns="0" anchor="b" anchorCtr="0">
            <a:normAutofit fontScale="9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GB" dirty="0" smtClean="0">
                <a:ln w="500">
                  <a:solidFill>
                    <a:srgbClr val="B13F9A">
                      <a:shade val="20000"/>
                      <a:satMod val="120000"/>
                    </a:srgbClr>
                  </a:solidFill>
                </a:ln>
                <a:solidFill>
                  <a:srgbClr val="00B050"/>
                </a:solidFill>
              </a:rPr>
              <a:t>Core program areas</a:t>
            </a:r>
            <a:endParaRPr lang="en-GB" dirty="0">
              <a:ln w="500">
                <a:solidFill>
                  <a:srgbClr val="B13F9A">
                    <a:shade val="20000"/>
                    <a:satMod val="120000"/>
                  </a:srgbClr>
                </a:solidFill>
              </a:ln>
              <a:solidFill>
                <a:srgbClr val="00B050"/>
              </a:solidFill>
            </a:endParaRPr>
          </a:p>
        </p:txBody>
      </p:sp>
    </p:spTree>
    <p:extLst>
      <p:ext uri="{BB962C8B-B14F-4D97-AF65-F5344CB8AC3E}">
        <p14:creationId xmlns:p14="http://schemas.microsoft.com/office/powerpoint/2010/main" val="3551271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972300" cy="952500"/>
          </a:xfrm>
          <a:ln>
            <a:solidFill>
              <a:schemeClr val="bg1"/>
            </a:solidFill>
          </a:ln>
        </p:spPr>
        <p:txBody>
          <a:bodyPr>
            <a:normAutofit fontScale="90000"/>
          </a:bodyPr>
          <a:lstStyle/>
          <a:p>
            <a:r>
              <a:rPr lang="en-US" dirty="0" smtClean="0">
                <a:solidFill>
                  <a:srgbClr val="00B050"/>
                </a:solidFill>
              </a:rPr>
              <a:t>Community </a:t>
            </a:r>
            <a:r>
              <a:rPr lang="en-US" dirty="0" smtClean="0">
                <a:solidFill>
                  <a:srgbClr val="00B050"/>
                </a:solidFill>
              </a:rPr>
              <a:t>ECONOMIC STRENTHENING</a:t>
            </a:r>
            <a:endParaRPr lang="en-US" dirty="0">
              <a:solidFill>
                <a:srgbClr val="00B050"/>
              </a:solidFill>
            </a:endParaRPr>
          </a:p>
        </p:txBody>
      </p:sp>
      <p:sp>
        <p:nvSpPr>
          <p:cNvPr id="7" name="Text Placeholder 6"/>
          <p:cNvSpPr>
            <a:spLocks noGrp="1"/>
          </p:cNvSpPr>
          <p:nvPr>
            <p:ph type="body" idx="1"/>
          </p:nvPr>
        </p:nvSpPr>
        <p:spPr>
          <a:xfrm>
            <a:off x="0" y="6096000"/>
            <a:ext cx="7924800" cy="762000"/>
          </a:xfrm>
          <a:solidFill>
            <a:srgbClr val="0070C0"/>
          </a:solidFill>
        </p:spPr>
        <p:txBody>
          <a:bodyPr>
            <a:normAutofit lnSpcReduction="10000"/>
          </a:bodyPr>
          <a:lstStyle/>
          <a:p>
            <a:pPr algn="l"/>
            <a:r>
              <a:rPr lang="en-GB" sz="2400" dirty="0" smtClean="0">
                <a:solidFill>
                  <a:schemeClr val="bg1"/>
                </a:solidFill>
              </a:rPr>
              <a:t>Pictured is a </a:t>
            </a:r>
            <a:r>
              <a:rPr lang="en-GB" sz="2400" dirty="0" smtClean="0">
                <a:solidFill>
                  <a:schemeClr val="bg1"/>
                </a:solidFill>
              </a:rPr>
              <a:t>DWIB Church Women </a:t>
            </a:r>
            <a:r>
              <a:rPr lang="en-GB" sz="2400" dirty="0" smtClean="0">
                <a:solidFill>
                  <a:schemeClr val="bg1"/>
                </a:solidFill>
              </a:rPr>
              <a:t>Beneficiary posing </a:t>
            </a:r>
            <a:r>
              <a:rPr lang="en-GB" sz="2400" dirty="0" smtClean="0">
                <a:solidFill>
                  <a:schemeClr val="bg1"/>
                </a:solidFill>
              </a:rPr>
              <a:t>after a days gardening program</a:t>
            </a:r>
            <a:r>
              <a:rPr lang="en-GB" sz="2400" dirty="0" smtClean="0">
                <a:solidFill>
                  <a:schemeClr val="bg1"/>
                </a:solidFill>
              </a:rPr>
              <a:t>.</a:t>
            </a:r>
            <a:endParaRPr lang="en-GB" sz="2400" dirty="0">
              <a:solidFill>
                <a:schemeClr val="bg1"/>
              </a:solidFill>
            </a:endParaRPr>
          </a:p>
        </p:txBody>
      </p:sp>
      <p:sp>
        <p:nvSpPr>
          <p:cNvPr id="4" name="Content Placeholder 3"/>
          <p:cNvSpPr>
            <a:spLocks noGrp="1"/>
          </p:cNvSpPr>
          <p:nvPr>
            <p:ph sz="quarter" idx="4"/>
          </p:nvPr>
        </p:nvSpPr>
        <p:spPr>
          <a:xfrm>
            <a:off x="4572000" y="1143000"/>
            <a:ext cx="3352800" cy="5133818"/>
          </a:xfrm>
        </p:spPr>
        <p:txBody>
          <a:bodyPr>
            <a:noAutofit/>
          </a:bodyPr>
          <a:lstStyle/>
          <a:p>
            <a:r>
              <a:rPr lang="en-US" sz="2000" b="1" dirty="0" smtClean="0">
                <a:solidFill>
                  <a:schemeClr val="bg2">
                    <a:lumMod val="10000"/>
                  </a:schemeClr>
                </a:solidFill>
              </a:rPr>
              <a:t>Over 200 women </a:t>
            </a:r>
            <a:r>
              <a:rPr lang="en-US" sz="2000" b="1" dirty="0" smtClean="0">
                <a:solidFill>
                  <a:schemeClr val="bg2">
                    <a:lumMod val="10000"/>
                  </a:schemeClr>
                </a:solidFill>
              </a:rPr>
              <a:t>benefitted </a:t>
            </a:r>
            <a:r>
              <a:rPr lang="en-US" sz="2000" b="1" dirty="0" smtClean="0">
                <a:solidFill>
                  <a:schemeClr val="bg2">
                    <a:lumMod val="10000"/>
                  </a:schemeClr>
                </a:solidFill>
              </a:rPr>
              <a:t>from the Deborah Women Foundation and Gardening Program for </a:t>
            </a:r>
            <a:r>
              <a:rPr lang="en-US" sz="2000" b="1" dirty="0" smtClean="0">
                <a:solidFill>
                  <a:schemeClr val="bg2">
                    <a:lumMod val="10000"/>
                  </a:schemeClr>
                </a:solidFill>
              </a:rPr>
              <a:t>economic strengthening through; Business skills training, financial literacy classes, start up kits, assistance with capital and </a:t>
            </a:r>
            <a:r>
              <a:rPr lang="en-US" sz="2000" b="1" dirty="0" smtClean="0">
                <a:solidFill>
                  <a:schemeClr val="bg2">
                    <a:lumMod val="10000"/>
                  </a:schemeClr>
                </a:solidFill>
              </a:rPr>
              <a:t>gardening</a:t>
            </a:r>
            <a:r>
              <a:rPr lang="en-US" sz="2000" b="1" dirty="0" smtClean="0">
                <a:solidFill>
                  <a:schemeClr val="bg2">
                    <a:lumMod val="10000"/>
                  </a:schemeClr>
                </a:solidFill>
              </a:rPr>
              <a:t> </a:t>
            </a:r>
            <a:r>
              <a:rPr lang="en-US" sz="2000" b="1" dirty="0" smtClean="0">
                <a:solidFill>
                  <a:schemeClr val="bg2">
                    <a:lumMod val="10000"/>
                  </a:schemeClr>
                </a:solidFill>
              </a:rPr>
              <a:t>groups etc.</a:t>
            </a:r>
          </a:p>
          <a:p>
            <a:r>
              <a:rPr lang="en-US" sz="2000" b="1" dirty="0" smtClean="0">
                <a:solidFill>
                  <a:schemeClr val="bg2">
                    <a:lumMod val="10000"/>
                  </a:schemeClr>
                </a:solidFill>
              </a:rPr>
              <a:t>Tailoring </a:t>
            </a:r>
            <a:r>
              <a:rPr lang="en-US" sz="2000" b="1" dirty="0" smtClean="0">
                <a:solidFill>
                  <a:schemeClr val="bg2">
                    <a:lumMod val="10000"/>
                  </a:schemeClr>
                </a:solidFill>
              </a:rPr>
              <a:t>school/center starts next year in March. </a:t>
            </a:r>
            <a:endParaRPr lang="en-US" sz="2000" b="1" dirty="0">
              <a:solidFill>
                <a:schemeClr val="bg2">
                  <a:lumMod val="10000"/>
                </a:schemeClr>
              </a:solidFill>
            </a:endParaRPr>
          </a:p>
        </p:txBody>
      </p:sp>
      <p:pic>
        <p:nvPicPr>
          <p:cNvPr id="5" name="Content Placeholder 4"/>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57200" y="2006961"/>
            <a:ext cx="3521075" cy="3523528"/>
          </a:xfrm>
        </p:spPr>
      </p:pic>
    </p:spTree>
    <p:extLst>
      <p:ext uri="{BB962C8B-B14F-4D97-AF65-F5344CB8AC3E}">
        <p14:creationId xmlns:p14="http://schemas.microsoft.com/office/powerpoint/2010/main" val="2777296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685800"/>
          </a:xfrm>
        </p:spPr>
        <p:txBody>
          <a:bodyPr/>
          <a:lstStyle/>
          <a:p>
            <a:r>
              <a:rPr lang="en-US" dirty="0" smtClean="0">
                <a:solidFill>
                  <a:srgbClr val="00B050"/>
                </a:solidFill>
              </a:rPr>
              <a:t>EDUCATION</a:t>
            </a:r>
            <a:endParaRPr lang="en-US" dirty="0">
              <a:solidFill>
                <a:srgbClr val="00B050"/>
              </a:solidFill>
            </a:endParaRPr>
          </a:p>
        </p:txBody>
      </p:sp>
      <p:sp>
        <p:nvSpPr>
          <p:cNvPr id="5" name="Content Placeholder 4"/>
          <p:cNvSpPr>
            <a:spLocks noGrp="1"/>
          </p:cNvSpPr>
          <p:nvPr>
            <p:ph sz="quarter" idx="4"/>
          </p:nvPr>
        </p:nvSpPr>
        <p:spPr>
          <a:xfrm>
            <a:off x="4411647" y="205740"/>
            <a:ext cx="3657600" cy="6629400"/>
          </a:xfrm>
          <a:solidFill>
            <a:srgbClr val="0070C0"/>
          </a:solidFill>
        </p:spPr>
        <p:txBody>
          <a:bodyPr>
            <a:normAutofit fontScale="32500" lnSpcReduction="20000"/>
          </a:bodyPr>
          <a:lstStyle/>
          <a:p>
            <a:pPr marL="0" indent="0">
              <a:buNone/>
            </a:pPr>
            <a:r>
              <a:rPr lang="en-US" sz="5000" b="1" dirty="0" smtClean="0"/>
              <a:t>This includes provision of scholastic materials, fees and uniforms to OVCs.</a:t>
            </a:r>
          </a:p>
          <a:p>
            <a:r>
              <a:rPr lang="en-US" sz="5000" b="1" dirty="0" smtClean="0"/>
              <a:t>Over 250 children/</a:t>
            </a:r>
            <a:r>
              <a:rPr lang="en-US" sz="5000" b="1" dirty="0" smtClean="0"/>
              <a:t>OVCs are under our program to be </a:t>
            </a:r>
            <a:r>
              <a:rPr lang="en-US" sz="5000" b="1" dirty="0" smtClean="0"/>
              <a:t>supported to access education through the </a:t>
            </a:r>
            <a:r>
              <a:rPr lang="en-US" sz="5000" b="1" dirty="0" smtClean="0"/>
              <a:t>BLCDF</a:t>
            </a:r>
            <a:r>
              <a:rPr lang="en-US" sz="5000" b="1" dirty="0" smtClean="0"/>
              <a:t> primary  school (for the start), </a:t>
            </a:r>
            <a:r>
              <a:rPr lang="en-US" sz="5000" b="1" dirty="0" smtClean="0"/>
              <a:t>Village scholarship program &amp; Sponsorship.</a:t>
            </a:r>
          </a:p>
          <a:p>
            <a:r>
              <a:rPr lang="en-US" sz="5000" b="1" dirty="0" smtClean="0"/>
              <a:t>We believe that many neglected children will graduate</a:t>
            </a:r>
            <a:r>
              <a:rPr lang="en-US" sz="5000" b="1" dirty="0" smtClean="0"/>
              <a:t> </a:t>
            </a:r>
            <a:r>
              <a:rPr lang="en-US" sz="5000" b="1" dirty="0"/>
              <a:t>from university and </a:t>
            </a:r>
            <a:r>
              <a:rPr lang="en-US" sz="5000" b="1" dirty="0" smtClean="0"/>
              <a:t>get </a:t>
            </a:r>
            <a:r>
              <a:rPr lang="en-US" sz="5000" b="1" dirty="0" smtClean="0"/>
              <a:t>employed.</a:t>
            </a:r>
            <a:endParaRPr lang="en-US" sz="5000" b="1" dirty="0"/>
          </a:p>
          <a:p>
            <a:r>
              <a:rPr lang="en-US" sz="5000" b="1" dirty="0" smtClean="0"/>
              <a:t>250 of the children under the sponsorship program</a:t>
            </a:r>
            <a:r>
              <a:rPr lang="en-US" sz="5000" b="1" dirty="0" smtClean="0"/>
              <a:t> </a:t>
            </a:r>
            <a:r>
              <a:rPr lang="en-US" sz="5000" b="1" dirty="0" smtClean="0"/>
              <a:t>are </a:t>
            </a:r>
            <a:r>
              <a:rPr lang="en-US" sz="5000" b="1" dirty="0" smtClean="0"/>
              <a:t>to be fed by the foundation under a given school -</a:t>
            </a:r>
            <a:r>
              <a:rPr lang="en-US" sz="5000" b="1" dirty="0" smtClean="0"/>
              <a:t>every </a:t>
            </a:r>
            <a:r>
              <a:rPr lang="en-US" sz="5000" b="1" dirty="0" smtClean="0"/>
              <a:t>day</a:t>
            </a:r>
          </a:p>
          <a:p>
            <a:r>
              <a:rPr lang="en-US" sz="5000" b="1" dirty="0" smtClean="0"/>
              <a:t>A pioneer adult literacy program for OVC caregivers </a:t>
            </a:r>
            <a:r>
              <a:rPr lang="en-US" sz="5000" b="1" dirty="0" smtClean="0"/>
              <a:t>is to be</a:t>
            </a:r>
            <a:r>
              <a:rPr lang="en-US" sz="5000" b="1" dirty="0" smtClean="0"/>
              <a:t> </a:t>
            </a:r>
            <a:r>
              <a:rPr lang="en-US" sz="5000" b="1" dirty="0" smtClean="0"/>
              <a:t>started </a:t>
            </a:r>
            <a:r>
              <a:rPr lang="en-US" sz="5000" b="1" dirty="0" smtClean="0"/>
              <a:t>in 2021</a:t>
            </a:r>
            <a:r>
              <a:rPr lang="en-US" sz="5000" b="1" dirty="0" smtClean="0"/>
              <a:t>. </a:t>
            </a:r>
            <a:r>
              <a:rPr lang="en-US" sz="5000" b="1" dirty="0" smtClean="0"/>
              <a:t>Its curriculum </a:t>
            </a:r>
            <a:r>
              <a:rPr lang="en-US" sz="5000" b="1" dirty="0" smtClean="0"/>
              <a:t>will be </a:t>
            </a:r>
            <a:r>
              <a:rPr lang="en-US" sz="5000" b="1" dirty="0" smtClean="0"/>
              <a:t>comprehensive </a:t>
            </a:r>
            <a:r>
              <a:rPr lang="en-US" sz="5000" b="1" dirty="0" smtClean="0"/>
              <a:t>addressing, positive parenting, agricultural skills, financial literacy and basic academic knowledge</a:t>
            </a:r>
          </a:p>
          <a:p>
            <a:pPr>
              <a:buFontTx/>
              <a:buChar char="-"/>
            </a:pPr>
            <a:endParaRPr lang="en-US" sz="4200" dirty="0">
              <a:solidFill>
                <a:srgbClr val="0070C0"/>
              </a:solidFill>
            </a:endParaRPr>
          </a:p>
          <a:p>
            <a:pPr>
              <a:buFontTx/>
              <a:buChar char="-"/>
            </a:pPr>
            <a:endParaRPr lang="en-US" dirty="0"/>
          </a:p>
        </p:txBody>
      </p:sp>
      <p:sp>
        <p:nvSpPr>
          <p:cNvPr id="8" name="Text Placeholder 7"/>
          <p:cNvSpPr>
            <a:spLocks noGrp="1"/>
          </p:cNvSpPr>
          <p:nvPr>
            <p:ph type="body" idx="1"/>
          </p:nvPr>
        </p:nvSpPr>
        <p:spPr>
          <a:xfrm>
            <a:off x="53184" y="5543550"/>
            <a:ext cx="4381323" cy="1085850"/>
          </a:xfrm>
          <a:solidFill>
            <a:srgbClr val="0070C0"/>
          </a:solidFill>
        </p:spPr>
        <p:txBody>
          <a:bodyPr>
            <a:normAutofit/>
          </a:bodyPr>
          <a:lstStyle/>
          <a:p>
            <a:r>
              <a:rPr lang="en-GB" dirty="0" smtClean="0">
                <a:solidFill>
                  <a:schemeClr val="bg1"/>
                </a:solidFill>
              </a:rPr>
              <a:t>Pictured are children </a:t>
            </a:r>
            <a:r>
              <a:rPr lang="en-GB" dirty="0" smtClean="0">
                <a:solidFill>
                  <a:schemeClr val="bg1"/>
                </a:solidFill>
              </a:rPr>
              <a:t>under the BLCDF program walking from school in the deep villages- some two years ago.</a:t>
            </a:r>
            <a:endParaRPr lang="en-GB" dirty="0">
              <a:solidFill>
                <a:schemeClr val="bg1"/>
              </a:solidFill>
            </a:endParaRPr>
          </a:p>
        </p:txBody>
      </p:sp>
      <p:pic>
        <p:nvPicPr>
          <p:cNvPr id="4" name="Content Placeholder 3"/>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57200" y="2448322"/>
            <a:ext cx="3521075" cy="2640806"/>
          </a:xfrm>
        </p:spPr>
      </p:pic>
    </p:spTree>
    <p:extLst>
      <p:ext uri="{BB962C8B-B14F-4D97-AF65-F5344CB8AC3E}">
        <p14:creationId xmlns:p14="http://schemas.microsoft.com/office/powerpoint/2010/main" val="3812514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4800600" cy="426036"/>
          </a:xfrm>
        </p:spPr>
        <p:txBody>
          <a:bodyPr>
            <a:normAutofit fontScale="90000"/>
          </a:bodyPr>
          <a:lstStyle/>
          <a:p>
            <a:r>
              <a:rPr lang="en-US" dirty="0" smtClean="0"/>
              <a:t> </a:t>
            </a:r>
            <a:r>
              <a:rPr lang="en-US" dirty="0" smtClean="0">
                <a:solidFill>
                  <a:srgbClr val="00B050"/>
                </a:solidFill>
              </a:rPr>
              <a:t>Food and nutrition</a:t>
            </a:r>
            <a:endParaRPr lang="en-US" dirty="0">
              <a:solidFill>
                <a:srgbClr val="00B050"/>
              </a:solidFill>
            </a:endParaRPr>
          </a:p>
        </p:txBody>
      </p:sp>
      <p:sp>
        <p:nvSpPr>
          <p:cNvPr id="3" name="Text Placeholder 2"/>
          <p:cNvSpPr>
            <a:spLocks noGrp="1"/>
          </p:cNvSpPr>
          <p:nvPr>
            <p:ph type="body" idx="1"/>
          </p:nvPr>
        </p:nvSpPr>
        <p:spPr>
          <a:xfrm>
            <a:off x="0" y="6420814"/>
            <a:ext cx="7239000" cy="457200"/>
          </a:xfrm>
          <a:solidFill>
            <a:srgbClr val="0070C0"/>
          </a:solidFill>
        </p:spPr>
        <p:txBody>
          <a:bodyPr>
            <a:normAutofit/>
          </a:bodyPr>
          <a:lstStyle/>
          <a:p>
            <a:r>
              <a:rPr lang="en-US" dirty="0" smtClean="0">
                <a:solidFill>
                  <a:schemeClr val="bg1"/>
                </a:solidFill>
              </a:rPr>
              <a:t>Caregivers of OVCs weeding one of their demo Vegetable gardens</a:t>
            </a:r>
            <a:endParaRPr lang="en-US" dirty="0">
              <a:solidFill>
                <a:schemeClr val="bg1"/>
              </a:solidFill>
            </a:endParaRPr>
          </a:p>
        </p:txBody>
      </p:sp>
      <p:sp>
        <p:nvSpPr>
          <p:cNvPr id="5" name="Content Placeholder 4"/>
          <p:cNvSpPr>
            <a:spLocks noGrp="1"/>
          </p:cNvSpPr>
          <p:nvPr>
            <p:ph sz="quarter" idx="4"/>
          </p:nvPr>
        </p:nvSpPr>
        <p:spPr>
          <a:xfrm>
            <a:off x="4800600" y="434340"/>
            <a:ext cx="3520440" cy="5986474"/>
          </a:xfrm>
          <a:solidFill>
            <a:srgbClr val="0070C0"/>
          </a:solidFill>
        </p:spPr>
        <p:txBody>
          <a:bodyPr>
            <a:normAutofit fontScale="92500" lnSpcReduction="20000"/>
          </a:bodyPr>
          <a:lstStyle/>
          <a:p>
            <a:r>
              <a:rPr lang="en-US" b="1" dirty="0" smtClean="0"/>
              <a:t>32</a:t>
            </a:r>
            <a:r>
              <a:rPr lang="en-US" b="1" dirty="0" smtClean="0"/>
              <a:t> </a:t>
            </a:r>
            <a:r>
              <a:rPr lang="en-US" b="1" dirty="0" smtClean="0"/>
              <a:t>OVCs benefitted from nutritional support (Supplements &amp; trainings)</a:t>
            </a:r>
          </a:p>
          <a:p>
            <a:endParaRPr lang="en-US" b="1" dirty="0" smtClean="0"/>
          </a:p>
          <a:p>
            <a:r>
              <a:rPr lang="en-US" b="1" dirty="0" smtClean="0"/>
              <a:t>23 Households with Elderly persons caring for OVCs in their care were provided with food aid.</a:t>
            </a:r>
          </a:p>
          <a:p>
            <a:endParaRPr lang="en-US" b="1" dirty="0" smtClean="0"/>
          </a:p>
          <a:p>
            <a:r>
              <a:rPr lang="en-US" b="1" dirty="0" smtClean="0"/>
              <a:t>OVC households are supported to make backyard gardens</a:t>
            </a:r>
          </a:p>
          <a:p>
            <a:endParaRPr lang="en-US" b="1" dirty="0" smtClean="0"/>
          </a:p>
          <a:p>
            <a:r>
              <a:rPr lang="en-US" b="1" dirty="0" smtClean="0"/>
              <a:t>Through a site demonstration garden, OVC households learn good farming practices.</a:t>
            </a:r>
            <a:endParaRPr lang="en-US" b="1" dirty="0"/>
          </a:p>
        </p:txBody>
      </p:sp>
      <p:pic>
        <p:nvPicPr>
          <p:cNvPr id="8" name="Content Placeholder 7"/>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0" y="898478"/>
            <a:ext cx="4800600" cy="5443749"/>
          </a:xfrm>
        </p:spPr>
      </p:pic>
    </p:spTree>
    <p:extLst>
      <p:ext uri="{BB962C8B-B14F-4D97-AF65-F5344CB8AC3E}">
        <p14:creationId xmlns:p14="http://schemas.microsoft.com/office/powerpoint/2010/main" val="21530295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9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10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1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12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14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5.xml><?xml version="1.0" encoding="utf-8"?>
<a:theme xmlns:a="http://schemas.openxmlformats.org/drawingml/2006/main" name="15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6.xml><?xml version="1.0" encoding="utf-8"?>
<a:theme xmlns:a="http://schemas.openxmlformats.org/drawingml/2006/main" name="16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4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5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6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7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8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879</Words>
  <Application>Microsoft Office PowerPoint</Application>
  <PresentationFormat>On-screen Show (4:3)</PresentationFormat>
  <Paragraphs>132</Paragraphs>
  <Slides>16</Slides>
  <Notes>4</Notes>
  <HiddenSlides>0</HiddenSlides>
  <MMClips>0</MMClips>
  <ScaleCrop>false</ScaleCrop>
  <HeadingPairs>
    <vt:vector size="6" baseType="variant">
      <vt:variant>
        <vt:lpstr>Fonts Used</vt:lpstr>
      </vt:variant>
      <vt:variant>
        <vt:i4>7</vt:i4>
      </vt:variant>
      <vt:variant>
        <vt:lpstr>Theme</vt:lpstr>
      </vt:variant>
      <vt:variant>
        <vt:i4>16</vt:i4>
      </vt:variant>
      <vt:variant>
        <vt:lpstr>Slide Titles</vt:lpstr>
      </vt:variant>
      <vt:variant>
        <vt:i4>16</vt:i4>
      </vt:variant>
    </vt:vector>
  </HeadingPairs>
  <TitlesOfParts>
    <vt:vector size="39" baseType="lpstr">
      <vt:lpstr>Arial</vt:lpstr>
      <vt:lpstr>Calibri</vt:lpstr>
      <vt:lpstr>Times New Roman</vt:lpstr>
      <vt:lpstr>Trebuchet MS</vt:lpstr>
      <vt:lpstr>Tw Cen MT</vt:lpstr>
      <vt:lpstr>Wingdings</vt:lpstr>
      <vt:lpstr>Wingdings 2</vt:lpstr>
      <vt:lpstr>Opulent</vt:lpstr>
      <vt:lpstr>1_Opulent</vt:lpstr>
      <vt:lpstr>2_Opulent</vt:lpstr>
      <vt:lpstr>3_Opulent</vt:lpstr>
      <vt:lpstr>4_Opulent</vt:lpstr>
      <vt:lpstr>5_Opulent</vt:lpstr>
      <vt:lpstr>6_Opulent</vt:lpstr>
      <vt:lpstr>7_Opulent</vt:lpstr>
      <vt:lpstr>8_Opulent</vt:lpstr>
      <vt:lpstr>9_Opulent</vt:lpstr>
      <vt:lpstr>10_Opulent</vt:lpstr>
      <vt:lpstr>11_Opulent</vt:lpstr>
      <vt:lpstr>12_Opulent</vt:lpstr>
      <vt:lpstr>14_Opulent</vt:lpstr>
      <vt:lpstr>15_Opulent</vt:lpstr>
      <vt:lpstr>16_Opulent</vt:lpstr>
      <vt:lpstr>   </vt:lpstr>
      <vt:lpstr>overview </vt:lpstr>
      <vt:lpstr>  </vt:lpstr>
      <vt:lpstr>Scope of work</vt:lpstr>
      <vt:lpstr>Category of beneficiaries</vt:lpstr>
      <vt:lpstr>KEY MINISTRY AREAS</vt:lpstr>
      <vt:lpstr>Community ECONOMIC STRENTHENING</vt:lpstr>
      <vt:lpstr>EDUCATION</vt:lpstr>
      <vt:lpstr> Food and nutrition</vt:lpstr>
      <vt:lpstr>Child protection</vt:lpstr>
      <vt:lpstr>PowerPoint Presentation</vt:lpstr>
      <vt:lpstr>Health, water &amp; sanitation</vt:lpstr>
      <vt:lpstr>TOTAL NUMBER SERVED PER SUBCOUNTY MAY-SEPTEMBER 2019/2020 </vt:lpstr>
      <vt:lpstr>Birth registration</vt:lpstr>
      <vt:lpstr>FAMILY REINTERGRATIONS</vt:lpstr>
      <vt:lpstr>Way forward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OVCMIS PERFORMANCE MEETING</dc:title>
  <dc:creator>MWESIGYE LOYCE</dc:creator>
  <cp:lastModifiedBy>user</cp:lastModifiedBy>
  <cp:revision>11</cp:revision>
  <dcterms:created xsi:type="dcterms:W3CDTF">2018-01-31T05:51:57Z</dcterms:created>
  <dcterms:modified xsi:type="dcterms:W3CDTF">2020-10-07T11:23:01Z</dcterms:modified>
</cp:coreProperties>
</file>