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2" r:id="rId16"/>
    <p:sldId id="273" r:id="rId17"/>
    <p:sldId id="271" r:id="rId18"/>
    <p:sldId id="275" r:id="rId19"/>
    <p:sldId id="274" r:id="rId20"/>
    <p:sldId id="276" r:id="rId21"/>
    <p:sldId id="277" r:id="rId22"/>
    <p:sldId id="278" r:id="rId23"/>
    <p:sldId id="279" r:id="rId24"/>
    <p:sldId id="280" r:id="rId25"/>
    <p:sldId id="281" r:id="rId26"/>
    <p:sldId id="284" r:id="rId27"/>
    <p:sldId id="282" r:id="rId28"/>
    <p:sldId id="283" r:id="rId29"/>
    <p:sldId id="287" r:id="rId30"/>
    <p:sldId id="285" r:id="rId31"/>
    <p:sldId id="286"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7D87DB-19F8-4572-8A32-612BF47710CC}" type="datetimeFigureOut">
              <a:rPr lang="en-US" smtClean="0"/>
              <a:t>10/12/2020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4E969B3-7C39-4C81-B78E-EF9D9A74E74A}" type="slidenum">
              <a:rPr lang="en-US" smtClean="0"/>
              <a:t>‹#›</a:t>
            </a:fld>
            <a:endParaRPr lang="en-US"/>
          </a:p>
        </p:txBody>
      </p:sp>
    </p:spTree>
    <p:extLst>
      <p:ext uri="{BB962C8B-B14F-4D97-AF65-F5344CB8AC3E}">
        <p14:creationId xmlns:p14="http://schemas.microsoft.com/office/powerpoint/2010/main" val="34027257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4E969B3-7C39-4C81-B78E-EF9D9A74E74A}" type="slidenum">
              <a:rPr lang="en-US" smtClean="0"/>
              <a:t>24</a:t>
            </a:fld>
            <a:endParaRPr lang="en-US"/>
          </a:p>
        </p:txBody>
      </p:sp>
    </p:spTree>
    <p:extLst>
      <p:ext uri="{BB962C8B-B14F-4D97-AF65-F5344CB8AC3E}">
        <p14:creationId xmlns:p14="http://schemas.microsoft.com/office/powerpoint/2010/main" val="197244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8A3A688-0B9D-4AA7-ABA7-D12836EA71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3A688-0B9D-4AA7-ABA7-D12836EA712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3A688-0B9D-4AA7-ABA7-D12836EA712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3A688-0B9D-4AA7-ABA7-D12836EA712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A3A688-0B9D-4AA7-ABA7-D12836EA712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A3A688-0B9D-4AA7-ABA7-D12836EA712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A3A688-0B9D-4AA7-ABA7-D12836EA712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A3A688-0B9D-4AA7-ABA7-D12836EA712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A3A688-0B9D-4AA7-ABA7-D12836EA712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A3A688-0B9D-4AA7-ABA7-D12836EA712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377FCFA-96BE-43FA-9F7E-20DDBF2E2AFC}" type="datetimeFigureOut">
              <a:rPr lang="en-US" smtClean="0"/>
              <a:pPr/>
              <a:t>10/12/2020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8A3A688-0B9D-4AA7-ABA7-D12836EA712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377FCFA-96BE-43FA-9F7E-20DDBF2E2AFC}" type="datetimeFigureOut">
              <a:rPr lang="en-US" smtClean="0"/>
              <a:pPr/>
              <a:t>10/12/2020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8A3A688-0B9D-4AA7-ABA7-D12836EA712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5.jp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27.jpg"/><Relationship Id="rId4" Type="http://schemas.openxmlformats.org/officeDocument/2006/relationships/image" Target="../media/image26.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09600" y="457200"/>
            <a:ext cx="8077200" cy="5791200"/>
          </a:xfrm>
        </p:spPr>
        <p:txBody>
          <a:bodyPr>
            <a:normAutofit fontScale="70000" lnSpcReduction="20000"/>
          </a:bodyPr>
          <a:lstStyle/>
          <a:p>
            <a:pPr algn="ctr"/>
            <a:r>
              <a:rPr lang="en-US" sz="6600" dirty="0" smtClean="0">
                <a:solidFill>
                  <a:schemeClr val="tx1"/>
                </a:solidFill>
              </a:rPr>
              <a:t>A </a:t>
            </a:r>
          </a:p>
          <a:p>
            <a:pPr algn="ctr"/>
            <a:r>
              <a:rPr lang="en-US" sz="6600" dirty="0" smtClean="0">
                <a:solidFill>
                  <a:schemeClr val="tx1"/>
                </a:solidFill>
              </a:rPr>
              <a:t>LECTURE </a:t>
            </a:r>
          </a:p>
          <a:p>
            <a:pPr algn="ctr"/>
            <a:r>
              <a:rPr lang="en-US" sz="6600" dirty="0" smtClean="0">
                <a:solidFill>
                  <a:schemeClr val="tx1"/>
                </a:solidFill>
              </a:rPr>
              <a:t>ON</a:t>
            </a:r>
          </a:p>
          <a:p>
            <a:pPr algn="ctr"/>
            <a:r>
              <a:rPr lang="en-US" sz="6600" dirty="0" smtClean="0">
                <a:solidFill>
                  <a:schemeClr val="tx1"/>
                </a:solidFill>
              </a:rPr>
              <a:t>APICULTURE</a:t>
            </a:r>
          </a:p>
          <a:p>
            <a:pPr algn="ctr"/>
            <a:r>
              <a:rPr lang="en-US" sz="6600" dirty="0" smtClean="0">
                <a:solidFill>
                  <a:schemeClr val="tx1"/>
                </a:solidFill>
              </a:rPr>
              <a:t>(</a:t>
            </a:r>
            <a:r>
              <a:rPr lang="en-US" sz="6600" b="1" dirty="0" smtClean="0">
                <a:solidFill>
                  <a:schemeClr val="tx1"/>
                </a:solidFill>
                <a:latin typeface="Amienne" pitchFamily="82" charset="0"/>
              </a:rPr>
              <a:t>Beekeeping</a:t>
            </a:r>
            <a:r>
              <a:rPr lang="en-US" sz="6600" dirty="0" smtClean="0">
                <a:solidFill>
                  <a:schemeClr val="tx1"/>
                </a:solidFill>
              </a:rPr>
              <a:t>)</a:t>
            </a:r>
          </a:p>
          <a:p>
            <a:pPr algn="ctr"/>
            <a:r>
              <a:rPr lang="en-US" sz="6600" dirty="0" smtClean="0"/>
              <a:t>Presented</a:t>
            </a:r>
          </a:p>
          <a:p>
            <a:pPr algn="ctr"/>
            <a:r>
              <a:rPr lang="en-US" sz="6600" dirty="0" smtClean="0"/>
              <a:t> by </a:t>
            </a:r>
          </a:p>
          <a:p>
            <a:pPr algn="ctr"/>
            <a:r>
              <a:rPr lang="en-US" sz="6600" dirty="0" smtClean="0">
                <a:solidFill>
                  <a:srgbClr val="C00000"/>
                </a:solidFill>
              </a:rPr>
              <a:t>O.ANDREW</a:t>
            </a:r>
            <a:endParaRPr lang="en-US" sz="6600" dirty="0">
              <a:solidFill>
                <a:srgbClr val="C000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1" y="76200"/>
            <a:ext cx="1661746" cy="16002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41704" y="5257800"/>
            <a:ext cx="1573696"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580">
                                          <p:stCondLst>
                                            <p:cond delay="0"/>
                                          </p:stCondLst>
                                        </p:cTn>
                                        <p:tgtEl>
                                          <p:spTgt spid="3">
                                            <p:txEl>
                                              <p:pRg st="7" end="7"/>
                                            </p:txEl>
                                          </p:spTgt>
                                        </p:tgtEl>
                                      </p:cBhvr>
                                    </p:animEffect>
                                    <p:anim calcmode="lin" valueType="num">
                                      <p:cBhvr>
                                        <p:cTn id="13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7" end="7"/>
                                            </p:txEl>
                                          </p:spTgt>
                                        </p:tgtEl>
                                      </p:cBhvr>
                                      <p:to x="100000" y="60000"/>
                                    </p:animScale>
                                    <p:animScale>
                                      <p:cBhvr>
                                        <p:cTn id="140" dur="166" decel="50000">
                                          <p:stCondLst>
                                            <p:cond delay="676"/>
                                          </p:stCondLst>
                                        </p:cTn>
                                        <p:tgtEl>
                                          <p:spTgt spid="3">
                                            <p:txEl>
                                              <p:pRg st="7" end="7"/>
                                            </p:txEl>
                                          </p:spTgt>
                                        </p:tgtEl>
                                      </p:cBhvr>
                                      <p:to x="100000" y="100000"/>
                                    </p:animScale>
                                    <p:animScale>
                                      <p:cBhvr>
                                        <p:cTn id="141" dur="26">
                                          <p:stCondLst>
                                            <p:cond delay="1312"/>
                                          </p:stCondLst>
                                        </p:cTn>
                                        <p:tgtEl>
                                          <p:spTgt spid="3">
                                            <p:txEl>
                                              <p:pRg st="7" end="7"/>
                                            </p:txEl>
                                          </p:spTgt>
                                        </p:tgtEl>
                                      </p:cBhvr>
                                      <p:to x="100000" y="80000"/>
                                    </p:animScale>
                                    <p:animScale>
                                      <p:cBhvr>
                                        <p:cTn id="142" dur="166" decel="50000">
                                          <p:stCondLst>
                                            <p:cond delay="1338"/>
                                          </p:stCondLst>
                                        </p:cTn>
                                        <p:tgtEl>
                                          <p:spTgt spid="3">
                                            <p:txEl>
                                              <p:pRg st="7" end="7"/>
                                            </p:txEl>
                                          </p:spTgt>
                                        </p:tgtEl>
                                      </p:cBhvr>
                                      <p:to x="100000" y="100000"/>
                                    </p:animScale>
                                    <p:animScale>
                                      <p:cBhvr>
                                        <p:cTn id="143" dur="26">
                                          <p:stCondLst>
                                            <p:cond delay="1642"/>
                                          </p:stCondLst>
                                        </p:cTn>
                                        <p:tgtEl>
                                          <p:spTgt spid="3">
                                            <p:txEl>
                                              <p:pRg st="7" end="7"/>
                                            </p:txEl>
                                          </p:spTgt>
                                        </p:tgtEl>
                                      </p:cBhvr>
                                      <p:to x="100000" y="90000"/>
                                    </p:animScale>
                                    <p:animScale>
                                      <p:cBhvr>
                                        <p:cTn id="144" dur="166" decel="50000">
                                          <p:stCondLst>
                                            <p:cond delay="1668"/>
                                          </p:stCondLst>
                                        </p:cTn>
                                        <p:tgtEl>
                                          <p:spTgt spid="3">
                                            <p:txEl>
                                              <p:pRg st="7" end="7"/>
                                            </p:txEl>
                                          </p:spTgt>
                                        </p:tgtEl>
                                      </p:cBhvr>
                                      <p:to x="100000" y="100000"/>
                                    </p:animScale>
                                    <p:animScale>
                                      <p:cBhvr>
                                        <p:cTn id="145" dur="26">
                                          <p:stCondLst>
                                            <p:cond delay="1808"/>
                                          </p:stCondLst>
                                        </p:cTn>
                                        <p:tgtEl>
                                          <p:spTgt spid="3">
                                            <p:txEl>
                                              <p:pRg st="7" end="7"/>
                                            </p:txEl>
                                          </p:spTgt>
                                        </p:tgtEl>
                                      </p:cBhvr>
                                      <p:to x="100000" y="95000"/>
                                    </p:animScale>
                                    <p:animScale>
                                      <p:cBhvr>
                                        <p:cTn id="146"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52400"/>
            <a:ext cx="4953000" cy="762000"/>
          </a:xfrm>
        </p:spPr>
        <p:txBody>
          <a:bodyPr>
            <a:normAutofit fontScale="90000"/>
          </a:bodyPr>
          <a:lstStyle/>
          <a:p>
            <a:endParaRPr lang="en-US" dirty="0"/>
          </a:p>
        </p:txBody>
      </p:sp>
      <p:sp>
        <p:nvSpPr>
          <p:cNvPr id="3" name="Content Placeholder 2"/>
          <p:cNvSpPr>
            <a:spLocks noGrp="1"/>
          </p:cNvSpPr>
          <p:nvPr>
            <p:ph idx="1"/>
          </p:nvPr>
        </p:nvSpPr>
        <p:spPr>
          <a:xfrm>
            <a:off x="457200" y="1097280"/>
            <a:ext cx="8229600" cy="5227320"/>
          </a:xfrm>
        </p:spPr>
        <p:txBody>
          <a:bodyPr>
            <a:normAutofit lnSpcReduction="10000"/>
          </a:bodyPr>
          <a:lstStyle/>
          <a:p>
            <a:pPr algn="just"/>
            <a:r>
              <a:rPr lang="en-US" sz="2800" b="1" dirty="0" smtClean="0"/>
              <a:t>Honey is a readily tradable commodity and can realize cash with ease. </a:t>
            </a:r>
          </a:p>
          <a:p>
            <a:pPr algn="just"/>
            <a:endParaRPr lang="en-US" sz="2800" b="1" dirty="0" smtClean="0"/>
          </a:p>
          <a:p>
            <a:pPr algn="just"/>
            <a:r>
              <a:rPr lang="en-US" sz="2800" b="1" dirty="0" smtClean="0"/>
              <a:t>It is becoming more marketable for its medicinal and cosmetic properties.</a:t>
            </a:r>
          </a:p>
          <a:p>
            <a:pPr algn="just"/>
            <a:endParaRPr lang="en-US" sz="2800" b="1" dirty="0" smtClean="0"/>
          </a:p>
          <a:p>
            <a:pPr algn="just"/>
            <a:r>
              <a:rPr lang="en-US" sz="2800" b="1" dirty="0" smtClean="0"/>
              <a:t>Bee wax is a valuable by-product of honey production, used locally for making candles. </a:t>
            </a:r>
          </a:p>
          <a:p>
            <a:pPr algn="just">
              <a:buNone/>
            </a:pPr>
            <a:endParaRPr lang="en-US" sz="2800" b="1" dirty="0" smtClean="0"/>
          </a:p>
          <a:p>
            <a:pPr algn="just"/>
            <a:r>
              <a:rPr lang="en-US" sz="2800" b="1" dirty="0" err="1" smtClean="0"/>
              <a:t>Propols</a:t>
            </a:r>
            <a:r>
              <a:rPr lang="en-US" sz="2800" b="1" dirty="0" smtClean="0"/>
              <a:t> or glue, a gum-like substance with medicinal value and anti-biotic properties is also a marketable commodity. </a:t>
            </a:r>
          </a:p>
          <a:p>
            <a:pPr algn="just">
              <a:buNone/>
            </a:pPr>
            <a:endParaRPr lang="en-US" sz="2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endParaRPr lang="en-US" dirty="0"/>
          </a:p>
        </p:txBody>
      </p:sp>
      <p:sp>
        <p:nvSpPr>
          <p:cNvPr id="3" name="Content Placeholder 2"/>
          <p:cNvSpPr>
            <a:spLocks noGrp="1"/>
          </p:cNvSpPr>
          <p:nvPr>
            <p:ph idx="1"/>
          </p:nvPr>
        </p:nvSpPr>
        <p:spPr>
          <a:xfrm>
            <a:off x="457200" y="1219200"/>
            <a:ext cx="8229600" cy="5257800"/>
          </a:xfrm>
        </p:spPr>
        <p:txBody>
          <a:bodyPr>
            <a:normAutofit/>
          </a:bodyPr>
          <a:lstStyle/>
          <a:p>
            <a:pPr algn="just"/>
            <a:r>
              <a:rPr lang="en-US" sz="2800" b="1" dirty="0" smtClean="0"/>
              <a:t>The greatest value of honey-glue lies in their capacity for plant pollination, thus, keeping bees can increase the fruit and seed production of many crops. </a:t>
            </a:r>
          </a:p>
          <a:p>
            <a:pPr algn="just"/>
            <a:endParaRPr lang="en-US" sz="2800" b="1" dirty="0" smtClean="0"/>
          </a:p>
          <a:p>
            <a:pPr algn="just"/>
            <a:r>
              <a:rPr lang="en-US" sz="2800" b="1" dirty="0" smtClean="0"/>
              <a:t>Bee pollen is increasing being regarded as a product in its own right and may be harvested from hives with the aid of pollen traps. </a:t>
            </a:r>
          </a:p>
          <a:p>
            <a:pPr algn="just">
              <a:buNone/>
            </a:pPr>
            <a:endParaRPr lang="en-US" sz="2800" b="1" dirty="0" smtClean="0"/>
          </a:p>
          <a:p>
            <a:pPr algn="just"/>
            <a:r>
              <a:rPr lang="en-US" sz="2800" b="1" dirty="0" smtClean="0"/>
              <a:t>Its greatest value could be as a protein-rich food or local consumption.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6096000" cy="6781800"/>
          </a:xfrm>
        </p:spPr>
        <p:txBody>
          <a:bodyPr>
            <a:noAutofit/>
          </a:bodyPr>
          <a:lstStyle/>
          <a:p>
            <a:pPr algn="just"/>
            <a:r>
              <a:rPr lang="en-US" sz="2800" b="1" dirty="0" smtClean="0"/>
              <a:t>Royal jelly is a glandular secretion used by the bees to feed their larvae. The larvae of a queen bee is fed on royal jelly only.  </a:t>
            </a:r>
          </a:p>
          <a:p>
            <a:pPr algn="just">
              <a:buNone/>
            </a:pPr>
            <a:endParaRPr lang="en-US" sz="2800" b="1" dirty="0" smtClean="0"/>
          </a:p>
          <a:p>
            <a:pPr algn="just"/>
            <a:r>
              <a:rPr lang="en-US" sz="2800" b="1" dirty="0" smtClean="0"/>
              <a:t>Royal jelly can be collected from queen cells in the hive via a specialized operation and the jelly must be crop at all times. </a:t>
            </a:r>
          </a:p>
          <a:p>
            <a:pPr algn="just">
              <a:buNone/>
            </a:pPr>
            <a:endParaRPr lang="en-US" sz="2800" b="1" dirty="0" smtClean="0"/>
          </a:p>
          <a:p>
            <a:pPr algn="just"/>
            <a:r>
              <a:rPr lang="en-US" sz="2800" b="1" dirty="0" smtClean="0"/>
              <a:t>Royal jelly is used in manufacturing expensive beauty products and sold as a specialized food product. </a:t>
            </a:r>
          </a:p>
        </p:txBody>
      </p:sp>
      <p:pic>
        <p:nvPicPr>
          <p:cNvPr id="1026" name="Picture 2" descr="D:\beekeeping\images (2).jpg"/>
          <p:cNvPicPr>
            <a:picLocks noChangeAspect="1" noChangeArrowheads="1"/>
          </p:cNvPicPr>
          <p:nvPr/>
        </p:nvPicPr>
        <p:blipFill>
          <a:blip r:embed="rId2" cstate="print"/>
          <a:srcRect/>
          <a:stretch>
            <a:fillRect/>
          </a:stretch>
        </p:blipFill>
        <p:spPr bwMode="auto">
          <a:xfrm>
            <a:off x="6400800" y="609600"/>
            <a:ext cx="2566987" cy="2705100"/>
          </a:xfrm>
          <a:prstGeom prst="rect">
            <a:avLst/>
          </a:prstGeom>
          <a:noFill/>
        </p:spPr>
      </p:pic>
      <p:pic>
        <p:nvPicPr>
          <p:cNvPr id="1027" name="Picture 3" descr="D:\beekeeping\images (3).jpg"/>
          <p:cNvPicPr>
            <a:picLocks noChangeAspect="1" noChangeArrowheads="1"/>
          </p:cNvPicPr>
          <p:nvPr/>
        </p:nvPicPr>
        <p:blipFill>
          <a:blip r:embed="rId3" cstate="print"/>
          <a:srcRect/>
          <a:stretch>
            <a:fillRect/>
          </a:stretch>
        </p:blipFill>
        <p:spPr bwMode="auto">
          <a:xfrm>
            <a:off x="6248400" y="3886200"/>
            <a:ext cx="2743200" cy="24384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5181600" cy="6019800"/>
          </a:xfrm>
        </p:spPr>
        <p:txBody>
          <a:bodyPr>
            <a:normAutofit/>
          </a:bodyPr>
          <a:lstStyle/>
          <a:p>
            <a:pPr algn="just"/>
            <a:r>
              <a:rPr lang="en-US" sz="2800" b="1" dirty="0" smtClean="0"/>
              <a:t>Bee venom can be collected by making the bees sting a latex rubber sheet stretched over a wooden frame. </a:t>
            </a:r>
          </a:p>
          <a:p>
            <a:pPr algn="just">
              <a:buNone/>
            </a:pPr>
            <a:endParaRPr lang="en-US" sz="2800" b="1" dirty="0" smtClean="0"/>
          </a:p>
          <a:p>
            <a:pPr algn="just"/>
            <a:r>
              <a:rPr lang="en-US" sz="2800" b="1" dirty="0" smtClean="0"/>
              <a:t>It is used for medicinal purposes, sometimes to immunize people who have developed allergies to bee stings and sometimes for conditions related to arthritis.</a:t>
            </a:r>
          </a:p>
        </p:txBody>
      </p:sp>
      <p:pic>
        <p:nvPicPr>
          <p:cNvPr id="2050" name="Picture 2" descr="D:\beekeeping\images (4).jpg"/>
          <p:cNvPicPr>
            <a:picLocks noChangeAspect="1" noChangeArrowheads="1"/>
          </p:cNvPicPr>
          <p:nvPr/>
        </p:nvPicPr>
        <p:blipFill>
          <a:blip r:embed="rId2" cstate="print"/>
          <a:srcRect/>
          <a:stretch>
            <a:fillRect/>
          </a:stretch>
        </p:blipFill>
        <p:spPr bwMode="auto">
          <a:xfrm>
            <a:off x="5562600" y="533400"/>
            <a:ext cx="3276600" cy="2286000"/>
          </a:xfrm>
          <a:prstGeom prst="rect">
            <a:avLst/>
          </a:prstGeom>
          <a:noFill/>
        </p:spPr>
      </p:pic>
      <p:pic>
        <p:nvPicPr>
          <p:cNvPr id="2051" name="Picture 3" descr="D:\beekeeping\images (5).jpg"/>
          <p:cNvPicPr>
            <a:picLocks noChangeAspect="1" noChangeArrowheads="1"/>
          </p:cNvPicPr>
          <p:nvPr/>
        </p:nvPicPr>
        <p:blipFill rotWithShape="1">
          <a:blip r:embed="rId3" cstate="print"/>
          <a:srcRect l="4545" r="4545" b="7555"/>
          <a:stretch/>
        </p:blipFill>
        <p:spPr bwMode="auto">
          <a:xfrm>
            <a:off x="5715000" y="4038601"/>
            <a:ext cx="3048000" cy="198119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57200" y="609600"/>
            <a:ext cx="8229600" cy="4745915"/>
          </a:xfrm>
          <a:prstGeom prst="rect">
            <a:avLst/>
          </a:prstGeom>
        </p:spPr>
        <p:txBody>
          <a:bodyPr wrap="square">
            <a:spAutoFit/>
          </a:bodyPr>
          <a:lstStyle/>
          <a:p>
            <a:pPr algn="just"/>
            <a:r>
              <a:rPr lang="en-US" sz="2800" b="1" dirty="0" smtClean="0"/>
              <a:t>The new technologies in modern beekeeping have made many people self-sufficient. </a:t>
            </a:r>
          </a:p>
          <a:p>
            <a:pPr algn="just">
              <a:buNone/>
            </a:pPr>
            <a:endParaRPr lang="en-US" sz="2800" b="1" dirty="0" smtClean="0"/>
          </a:p>
          <a:p>
            <a:pPr algn="just"/>
            <a:r>
              <a:rPr lang="en-US" sz="2800" b="1" dirty="0" smtClean="0"/>
              <a:t>The business can be combined with other farming activities. </a:t>
            </a:r>
          </a:p>
          <a:p>
            <a:pPr algn="just"/>
            <a:endParaRPr lang="en-US" sz="2800" b="1" dirty="0" smtClean="0"/>
          </a:p>
          <a:p>
            <a:pPr algn="just"/>
            <a:r>
              <a:rPr lang="en-US" sz="2800" b="1" dirty="0" smtClean="0"/>
              <a:t>People are encouraged to own apiaries and derive maximum benefit from the venture because it is inexpensive to establish and highly rewarding economically.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xit" presetSubtype="1" fill="hold" grpId="0" nodeType="clickEffect">
                                  <p:stCondLst>
                                    <p:cond delay="0"/>
                                  </p:stCondLst>
                                  <p:childTnLst>
                                    <p:animEffect transition="out" filter="wheel(1)">
                                      <p:cBhvr>
                                        <p:cTn id="6" dur="2000"/>
                                        <p:tgtEl>
                                          <p:spTgt spid="4">
                                            <p:txEl>
                                              <p:pRg st="0" end="0"/>
                                            </p:txEl>
                                          </p:spTgt>
                                        </p:tgtEl>
                                      </p:cBhvr>
                                    </p:animEffect>
                                    <p:set>
                                      <p:cBhvr>
                                        <p:cTn id="7" dur="1" fill="hold">
                                          <p:stCondLst>
                                            <p:cond delay="1999"/>
                                          </p:stCondLst>
                                        </p:cTn>
                                        <p:tgtEl>
                                          <p:spTgt spid="4">
                                            <p:txEl>
                                              <p:pRg st="0" end="0"/>
                                            </p:txEl>
                                          </p:spTgt>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1" presetClass="exit" presetSubtype="1" fill="hold" grpId="0" nodeType="clickEffect">
                                  <p:stCondLst>
                                    <p:cond delay="0"/>
                                  </p:stCondLst>
                                  <p:childTnLst>
                                    <p:animEffect transition="out" filter="wheel(1)">
                                      <p:cBhvr>
                                        <p:cTn id="11" dur="2000"/>
                                        <p:tgtEl>
                                          <p:spTgt spid="4">
                                            <p:txEl>
                                              <p:pRg st="2" end="2"/>
                                            </p:txEl>
                                          </p:spTgt>
                                        </p:tgtEl>
                                      </p:cBhvr>
                                    </p:animEffect>
                                    <p:set>
                                      <p:cBhvr>
                                        <p:cTn id="12" dur="1" fill="hold">
                                          <p:stCondLst>
                                            <p:cond delay="1999"/>
                                          </p:stCondLst>
                                        </p:cTn>
                                        <p:tgtEl>
                                          <p:spTgt spid="4">
                                            <p:txEl>
                                              <p:pRg st="2" end="2"/>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1" presetClass="exit" presetSubtype="1" fill="hold" grpId="0" nodeType="clickEffect">
                                  <p:stCondLst>
                                    <p:cond delay="0"/>
                                  </p:stCondLst>
                                  <p:childTnLst>
                                    <p:animEffect transition="out" filter="wheel(1)">
                                      <p:cBhvr>
                                        <p:cTn id="16" dur="2000"/>
                                        <p:tgtEl>
                                          <p:spTgt spid="4">
                                            <p:txEl>
                                              <p:pRg st="4" end="4"/>
                                            </p:txEl>
                                          </p:spTgt>
                                        </p:tgtEl>
                                      </p:cBhvr>
                                    </p:animEffect>
                                    <p:set>
                                      <p:cBhvr>
                                        <p:cTn id="17" dur="1" fill="hold">
                                          <p:stCondLst>
                                            <p:cond delay="1999"/>
                                          </p:stCondLst>
                                        </p:cTn>
                                        <p:tgtEl>
                                          <p:spTgt spid="4">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3200" b="1" dirty="0" smtClean="0"/>
              <a:t>GENERAL CONSIDERATIONS AND REQUIREMENT FOR APIARY/BEEKEEPING</a:t>
            </a:r>
            <a:endParaRPr lang="en-US" sz="3200" dirty="0"/>
          </a:p>
        </p:txBody>
      </p:sp>
      <p:sp>
        <p:nvSpPr>
          <p:cNvPr id="3" name="Text Placeholder 2"/>
          <p:cNvSpPr>
            <a:spLocks noGrp="1"/>
          </p:cNvSpPr>
          <p:nvPr>
            <p:ph type="body" idx="1"/>
          </p:nvPr>
        </p:nvSpPr>
        <p:spPr>
          <a:xfrm>
            <a:off x="457200" y="1447800"/>
            <a:ext cx="4040188" cy="659352"/>
          </a:xfrm>
        </p:spPr>
        <p:txBody>
          <a:bodyPr/>
          <a:lstStyle/>
          <a:p>
            <a:r>
              <a:rPr lang="en-US" dirty="0" smtClean="0"/>
              <a:t>TYPE OF VEGETATION</a:t>
            </a:r>
            <a:endParaRPr lang="en-US" dirty="0"/>
          </a:p>
        </p:txBody>
      </p:sp>
      <p:sp>
        <p:nvSpPr>
          <p:cNvPr id="4" name="Text Placeholder 3"/>
          <p:cNvSpPr>
            <a:spLocks noGrp="1"/>
          </p:cNvSpPr>
          <p:nvPr>
            <p:ph type="body" sz="half" idx="3"/>
          </p:nvPr>
        </p:nvSpPr>
        <p:spPr>
          <a:xfrm>
            <a:off x="4645025" y="1250157"/>
            <a:ext cx="4041775" cy="654843"/>
          </a:xfrm>
        </p:spPr>
        <p:txBody>
          <a:bodyPr/>
          <a:lstStyle/>
          <a:p>
            <a:pPr lvl="0"/>
            <a:r>
              <a:rPr lang="en-US" dirty="0" smtClean="0"/>
              <a:t>CLIMATE AND FORAGE:</a:t>
            </a:r>
          </a:p>
        </p:txBody>
      </p:sp>
      <p:sp>
        <p:nvSpPr>
          <p:cNvPr id="5" name="Content Placeholder 4"/>
          <p:cNvSpPr>
            <a:spLocks noGrp="1"/>
          </p:cNvSpPr>
          <p:nvPr>
            <p:ph sz="quarter" idx="2"/>
          </p:nvPr>
        </p:nvSpPr>
        <p:spPr>
          <a:xfrm>
            <a:off x="457200" y="1981200"/>
            <a:ext cx="4040188" cy="3845720"/>
          </a:xfrm>
        </p:spPr>
        <p:txBody>
          <a:bodyPr>
            <a:normAutofit/>
          </a:bodyPr>
          <a:lstStyle/>
          <a:p>
            <a:pPr algn="just"/>
            <a:r>
              <a:rPr lang="en-US" sz="2800" b="1" dirty="0" smtClean="0"/>
              <a:t>Any areas that support vegetation- including urban areas can support bees.</a:t>
            </a:r>
          </a:p>
          <a:p>
            <a:pPr algn="just">
              <a:buNone/>
            </a:pPr>
            <a:endParaRPr lang="en-US" sz="2800" b="1" dirty="0"/>
          </a:p>
        </p:txBody>
      </p:sp>
      <p:sp>
        <p:nvSpPr>
          <p:cNvPr id="6" name="Content Placeholder 5"/>
          <p:cNvSpPr>
            <a:spLocks noGrp="1"/>
          </p:cNvSpPr>
          <p:nvPr>
            <p:ph sz="quarter" idx="4"/>
          </p:nvPr>
        </p:nvSpPr>
        <p:spPr>
          <a:xfrm>
            <a:off x="4645025" y="1828800"/>
            <a:ext cx="4194175" cy="4800600"/>
          </a:xfrm>
        </p:spPr>
        <p:txBody>
          <a:bodyPr>
            <a:noAutofit/>
          </a:bodyPr>
          <a:lstStyle/>
          <a:p>
            <a:pPr algn="just"/>
            <a:r>
              <a:rPr lang="en-US" sz="2800" b="1" dirty="0" smtClean="0"/>
              <a:t>Plants yield most nectar when it is neither too hot nor too cold. </a:t>
            </a:r>
          </a:p>
          <a:p>
            <a:pPr algn="just"/>
            <a:r>
              <a:rPr lang="en-US" sz="2800" b="1" dirty="0" smtClean="0"/>
              <a:t>To obtain a good honey crop, it is essential that there are periods when there is extensive flowering within 1km of the beehive.</a:t>
            </a:r>
          </a:p>
          <a:p>
            <a:pPr algn="just"/>
            <a:endParaRPr lang="en-US" sz="28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407448"/>
            <a:ext cx="3276600" cy="659352"/>
          </a:xfrm>
        </p:spPr>
        <p:txBody>
          <a:bodyPr/>
          <a:lstStyle/>
          <a:p>
            <a:pPr lvl="0"/>
            <a:r>
              <a:rPr lang="en-US" dirty="0" smtClean="0"/>
              <a:t>BEEHIVE</a:t>
            </a:r>
          </a:p>
        </p:txBody>
      </p:sp>
      <p:sp>
        <p:nvSpPr>
          <p:cNvPr id="4" name="Text Placeholder 3"/>
          <p:cNvSpPr>
            <a:spLocks noGrp="1"/>
          </p:cNvSpPr>
          <p:nvPr>
            <p:ph type="body" sz="half" idx="3"/>
          </p:nvPr>
        </p:nvSpPr>
        <p:spPr>
          <a:xfrm>
            <a:off x="4645025" y="233109"/>
            <a:ext cx="4270375" cy="654843"/>
          </a:xfrm>
        </p:spPr>
        <p:txBody>
          <a:bodyPr>
            <a:normAutofit fontScale="92500" lnSpcReduction="10000"/>
          </a:bodyPr>
          <a:lstStyle/>
          <a:p>
            <a:pPr lvl="0" algn="ctr"/>
            <a:r>
              <a:rPr lang="en-US" dirty="0" smtClean="0"/>
              <a:t>MANIPULATION OF BEES AND THEIR COLONY</a:t>
            </a:r>
          </a:p>
        </p:txBody>
      </p:sp>
      <p:sp>
        <p:nvSpPr>
          <p:cNvPr id="5" name="Content Placeholder 4"/>
          <p:cNvSpPr>
            <a:spLocks noGrp="1"/>
          </p:cNvSpPr>
          <p:nvPr>
            <p:ph sz="quarter" idx="2"/>
          </p:nvPr>
        </p:nvSpPr>
        <p:spPr>
          <a:xfrm>
            <a:off x="304800" y="1066800"/>
            <a:ext cx="4192588" cy="5486400"/>
          </a:xfrm>
        </p:spPr>
        <p:txBody>
          <a:bodyPr>
            <a:noAutofit/>
          </a:bodyPr>
          <a:lstStyle/>
          <a:p>
            <a:pPr algn="just"/>
            <a:r>
              <a:rPr lang="en-US" sz="2400" b="1" dirty="0" smtClean="0"/>
              <a:t>A beehive provides a suitable home for a colony of bees. </a:t>
            </a:r>
          </a:p>
          <a:p>
            <a:pPr algn="just"/>
            <a:r>
              <a:rPr lang="en-US" sz="2400" b="1" dirty="0" smtClean="0"/>
              <a:t>A well-designed hive will shelter the bees from adverse weather and pests and will allow the honey to be harvested with minimal disturbance to the bees. </a:t>
            </a:r>
          </a:p>
          <a:p>
            <a:pPr algn="just"/>
            <a:r>
              <a:rPr lang="en-US" sz="2400" b="1" dirty="0" smtClean="0"/>
              <a:t>Good hive design makes it easier to manage the bees and harvest the honey.</a:t>
            </a:r>
          </a:p>
          <a:p>
            <a:pPr algn="just"/>
            <a:endParaRPr lang="en-US" sz="2400" b="1" dirty="0"/>
          </a:p>
        </p:txBody>
      </p:sp>
      <p:sp>
        <p:nvSpPr>
          <p:cNvPr id="6" name="Content Placeholder 5"/>
          <p:cNvSpPr>
            <a:spLocks noGrp="1"/>
          </p:cNvSpPr>
          <p:nvPr>
            <p:ph sz="quarter" idx="4"/>
          </p:nvPr>
        </p:nvSpPr>
        <p:spPr>
          <a:xfrm>
            <a:off x="4645025" y="1066800"/>
            <a:ext cx="4270375" cy="5334000"/>
          </a:xfrm>
        </p:spPr>
        <p:txBody>
          <a:bodyPr>
            <a:noAutofit/>
          </a:bodyPr>
          <a:lstStyle/>
          <a:p>
            <a:pPr algn="just"/>
            <a:r>
              <a:rPr lang="en-US" sz="2400" b="1" dirty="0" smtClean="0"/>
              <a:t>Honeybees exist either naturally or introduced by humans, in all but the most extreme environmental conditions. </a:t>
            </a:r>
          </a:p>
          <a:p>
            <a:pPr algn="just">
              <a:buNone/>
            </a:pPr>
            <a:endParaRPr lang="en-US" sz="2400" b="1" dirty="0" smtClean="0"/>
          </a:p>
          <a:p>
            <a:pPr algn="just"/>
            <a:r>
              <a:rPr lang="en-US" sz="2400" b="1" dirty="0" smtClean="0"/>
              <a:t>Expertise and other resources are more readily available to offer ideal conditions for honey production.</a:t>
            </a:r>
          </a:p>
          <a:p>
            <a:pPr algn="just"/>
            <a:endParaRPr lang="en-US" sz="2400" b="1" dirty="0" smtClean="0"/>
          </a:p>
          <a:p>
            <a:pPr algn="just"/>
            <a:endParaRPr lang="en-US" sz="2400"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27888"/>
          </a:xfrm>
        </p:spPr>
        <p:txBody>
          <a:bodyPr>
            <a:noAutofit/>
          </a:bodyPr>
          <a:lstStyle/>
          <a:p>
            <a:pPr lvl="0" algn="ctr"/>
            <a:r>
              <a:rPr lang="en-US" sz="3600" b="1" dirty="0" smtClean="0"/>
              <a:t>AVAILABILITY OF BEEKEEPING EQUIPMENT</a:t>
            </a:r>
            <a:endParaRPr lang="en-US" sz="3600" b="1" dirty="0"/>
          </a:p>
        </p:txBody>
      </p:sp>
      <p:sp>
        <p:nvSpPr>
          <p:cNvPr id="3" name="Content Placeholder 2"/>
          <p:cNvSpPr>
            <a:spLocks noGrp="1"/>
          </p:cNvSpPr>
          <p:nvPr>
            <p:ph idx="1"/>
          </p:nvPr>
        </p:nvSpPr>
        <p:spPr>
          <a:xfrm>
            <a:off x="228600" y="609600"/>
            <a:ext cx="5791200" cy="6096000"/>
          </a:xfrm>
        </p:spPr>
        <p:txBody>
          <a:bodyPr>
            <a:noAutofit/>
          </a:bodyPr>
          <a:lstStyle/>
          <a:p>
            <a:pPr lvl="0" algn="just"/>
            <a:r>
              <a:rPr lang="en-US" sz="2800" b="1" dirty="0" smtClean="0"/>
              <a:t>Top-bar hives:</a:t>
            </a:r>
          </a:p>
          <a:p>
            <a:pPr algn="just"/>
            <a:r>
              <a:rPr lang="en-US" sz="2800" b="1" dirty="0" smtClean="0"/>
              <a:t>The Kenyan top-bar hive is a long hive normally made of timber and designed to take 28 top bars. </a:t>
            </a:r>
          </a:p>
          <a:p>
            <a:pPr algn="just"/>
            <a:endParaRPr lang="en-US" sz="2800" b="1" dirty="0" smtClean="0"/>
          </a:p>
          <a:p>
            <a:pPr algn="just"/>
            <a:r>
              <a:rPr lang="en-US" sz="2800" b="1" dirty="0" smtClean="0"/>
              <a:t>The most important part of a top-bar hive is the top bar itself. Top bars should be made from any reasonable quality wood that is well seasoned so that it does not warp. Hardwoods, if available, will last longer than softwoods.</a:t>
            </a:r>
          </a:p>
        </p:txBody>
      </p:sp>
      <p:pic>
        <p:nvPicPr>
          <p:cNvPr id="5123" name="Picture 3" descr="D:\beekeeping\images.png"/>
          <p:cNvPicPr>
            <a:picLocks noChangeAspect="1" noChangeArrowheads="1"/>
          </p:cNvPicPr>
          <p:nvPr/>
        </p:nvPicPr>
        <p:blipFill>
          <a:blip r:embed="rId2" cstate="print"/>
          <a:srcRect/>
          <a:stretch>
            <a:fillRect/>
          </a:stretch>
        </p:blipFill>
        <p:spPr bwMode="auto">
          <a:xfrm>
            <a:off x="6400800" y="1295399"/>
            <a:ext cx="2490787" cy="2133601"/>
          </a:xfrm>
          <a:prstGeom prst="rect">
            <a:avLst/>
          </a:prstGeom>
          <a:noFill/>
        </p:spPr>
      </p:pic>
      <p:pic>
        <p:nvPicPr>
          <p:cNvPr id="5124" name="Picture 4" descr="D:\beekeeping\images (6).jpg"/>
          <p:cNvPicPr>
            <a:picLocks noChangeAspect="1" noChangeArrowheads="1"/>
          </p:cNvPicPr>
          <p:nvPr/>
        </p:nvPicPr>
        <p:blipFill>
          <a:blip r:embed="rId3" cstate="print"/>
          <a:srcRect/>
          <a:stretch>
            <a:fillRect/>
          </a:stretch>
        </p:blipFill>
        <p:spPr bwMode="auto">
          <a:xfrm>
            <a:off x="6248400" y="4114800"/>
            <a:ext cx="2667000" cy="2209800"/>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4495800" cy="2743200"/>
          </a:xfrm>
        </p:spPr>
        <p:txBody>
          <a:bodyPr>
            <a:normAutofit/>
          </a:bodyPr>
          <a:lstStyle/>
          <a:p>
            <a:pPr lvl="0" algn="just"/>
            <a:r>
              <a:rPr lang="en-US" sz="2800" b="1" dirty="0" err="1" smtClean="0"/>
              <a:t>Langstroth</a:t>
            </a:r>
            <a:r>
              <a:rPr lang="en-US" sz="2800" b="1" dirty="0" smtClean="0"/>
              <a:t>:</a:t>
            </a:r>
          </a:p>
          <a:p>
            <a:pPr algn="just"/>
            <a:r>
              <a:rPr lang="en-US" sz="2800" b="1" dirty="0" err="1" smtClean="0"/>
              <a:t>Langstroth</a:t>
            </a:r>
            <a:r>
              <a:rPr lang="en-US" sz="2800" b="1" dirty="0" smtClean="0"/>
              <a:t> beehive is the house built for easy manipulation and easy management of the bees and bee colonies. </a:t>
            </a:r>
          </a:p>
          <a:p>
            <a:endParaRPr lang="en-US" sz="2800" dirty="0"/>
          </a:p>
        </p:txBody>
      </p:sp>
      <p:pic>
        <p:nvPicPr>
          <p:cNvPr id="1026" name="Picture 2" descr="D:\beekeeping\images (7).jpg"/>
          <p:cNvPicPr>
            <a:picLocks noChangeAspect="1" noChangeArrowheads="1"/>
          </p:cNvPicPr>
          <p:nvPr/>
        </p:nvPicPr>
        <p:blipFill rotWithShape="1">
          <a:blip r:embed="rId2" cstate="print"/>
          <a:srcRect l="6417" t="6897" r="5882" b="6897"/>
          <a:stretch/>
        </p:blipFill>
        <p:spPr bwMode="auto">
          <a:xfrm>
            <a:off x="5562600" y="762000"/>
            <a:ext cx="3124200" cy="3810000"/>
          </a:xfrm>
          <a:prstGeom prst="rect">
            <a:avLst/>
          </a:prstGeom>
          <a:noFill/>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6800" y="4114801"/>
            <a:ext cx="3200400" cy="1981200"/>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5943600" cy="5486400"/>
          </a:xfrm>
        </p:spPr>
        <p:txBody>
          <a:bodyPr>
            <a:normAutofit lnSpcReduction="10000"/>
          </a:bodyPr>
          <a:lstStyle/>
          <a:p>
            <a:pPr lvl="0" algn="just"/>
            <a:r>
              <a:rPr lang="en-US" sz="2800" b="1" dirty="0" smtClean="0"/>
              <a:t>Smokers</a:t>
            </a:r>
          </a:p>
          <a:p>
            <a:pPr algn="just"/>
            <a:r>
              <a:rPr lang="en-US" sz="2800" b="1" dirty="0" smtClean="0"/>
              <a:t>A smoker is a device that enables the beekeeper to puff smoke into and around a beehive to drive bees out during harvest made from thin sheet metal formed into a firebox and attached to a pair of bellows. </a:t>
            </a:r>
          </a:p>
          <a:p>
            <a:pPr algn="just"/>
            <a:endParaRPr lang="en-US" sz="2800" b="1" dirty="0" smtClean="0"/>
          </a:p>
          <a:p>
            <a:pPr algn="just"/>
            <a:r>
              <a:rPr lang="en-US" sz="2800" b="1" dirty="0" smtClean="0"/>
              <a:t>The bellows pump air into a vent at the base of the firebox so that smoke is forced out of the funnel at the top of the smoker.</a:t>
            </a:r>
          </a:p>
          <a:p>
            <a:pPr algn="just">
              <a:buNone/>
            </a:pPr>
            <a:endParaRPr lang="en-US" sz="2800" b="1" dirty="0" smtClean="0"/>
          </a:p>
          <a:p>
            <a:pPr algn="just"/>
            <a:endParaRPr lang="en-US" sz="2800" b="1" dirty="0"/>
          </a:p>
        </p:txBody>
      </p:sp>
      <p:pic>
        <p:nvPicPr>
          <p:cNvPr id="2049" name="Picture 1" descr="D:\beekeeping\images (8).jpg"/>
          <p:cNvPicPr>
            <a:picLocks noChangeAspect="1" noChangeArrowheads="1"/>
          </p:cNvPicPr>
          <p:nvPr/>
        </p:nvPicPr>
        <p:blipFill>
          <a:blip r:embed="rId2" cstate="print"/>
          <a:srcRect/>
          <a:stretch>
            <a:fillRect/>
          </a:stretch>
        </p:blipFill>
        <p:spPr bwMode="auto">
          <a:xfrm>
            <a:off x="6324600" y="762000"/>
            <a:ext cx="2495550" cy="2057400"/>
          </a:xfrm>
          <a:prstGeom prst="rect">
            <a:avLst/>
          </a:prstGeom>
          <a:noFill/>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t="4124" b="9278"/>
          <a:stretch/>
        </p:blipFill>
        <p:spPr>
          <a:xfrm>
            <a:off x="6400800" y="4038600"/>
            <a:ext cx="2466975" cy="16002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382000" cy="5791200"/>
          </a:xfrm>
        </p:spPr>
        <p:txBody>
          <a:bodyPr>
            <a:noAutofit/>
          </a:bodyPr>
          <a:lstStyle/>
          <a:p>
            <a:pPr algn="ctr"/>
            <a:r>
              <a:rPr lang="en-US" sz="4800" b="1" dirty="0" smtClean="0"/>
              <a:t>MODULES </a:t>
            </a:r>
            <a:r>
              <a:rPr lang="en-US" sz="4800" b="1" dirty="0"/>
              <a:t>ON </a:t>
            </a:r>
            <a:r>
              <a:rPr lang="en-US" sz="4800" b="1" dirty="0" smtClean="0"/>
              <a:t/>
            </a:r>
            <a:br>
              <a:rPr lang="en-US" sz="4800" b="1" dirty="0" smtClean="0"/>
            </a:br>
            <a:r>
              <a:rPr lang="en-US" sz="4800" b="1" dirty="0" smtClean="0"/>
              <a:t>BEE </a:t>
            </a:r>
            <a:r>
              <a:rPr lang="en-US" sz="4800" b="1" dirty="0"/>
              <a:t>KEEPING TRAINING </a:t>
            </a:r>
            <a:r>
              <a:rPr lang="en-US" sz="4800" b="1" dirty="0" smtClean="0"/>
              <a:t/>
            </a:r>
            <a:br>
              <a:rPr lang="en-US" sz="4800" b="1" dirty="0" smtClean="0"/>
            </a:br>
            <a:r>
              <a:rPr lang="en-US" sz="4800" b="1" dirty="0" smtClean="0"/>
              <a:t>FOR </a:t>
            </a:r>
            <a:br>
              <a:rPr lang="en-US" sz="4800" b="1" dirty="0" smtClean="0"/>
            </a:br>
            <a:r>
              <a:rPr lang="en-US" sz="4800" b="1" dirty="0" smtClean="0"/>
              <a:t>BEE </a:t>
            </a:r>
            <a:r>
              <a:rPr lang="en-US" sz="4800" b="1" dirty="0"/>
              <a:t>FARMERS </a:t>
            </a:r>
            <a:r>
              <a:rPr lang="en-US" sz="4800" b="1" dirty="0" smtClean="0"/>
              <a:t/>
            </a:r>
            <a:br>
              <a:rPr lang="en-US" sz="4800" b="1" dirty="0" smtClean="0"/>
            </a:br>
            <a:endParaRPr lang="en-US" sz="4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97980" y="4343400"/>
            <a:ext cx="2286000" cy="14478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400" y="228600"/>
            <a:ext cx="1981200" cy="14478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5280"/>
            <a:ext cx="5562600" cy="6141720"/>
          </a:xfrm>
        </p:spPr>
        <p:txBody>
          <a:bodyPr>
            <a:noAutofit/>
          </a:bodyPr>
          <a:lstStyle/>
          <a:p>
            <a:pPr lvl="0" algn="just"/>
            <a:r>
              <a:rPr lang="en-US" sz="2800" b="1" dirty="0" smtClean="0"/>
              <a:t>Hive tools</a:t>
            </a:r>
          </a:p>
          <a:p>
            <a:pPr algn="just"/>
            <a:r>
              <a:rPr lang="en-US" sz="2800" b="1" dirty="0" smtClean="0"/>
              <a:t>A hive tool is metal implement that is used to pry open a beehive and remove the lid, super and top bars.</a:t>
            </a:r>
          </a:p>
          <a:p>
            <a:pPr algn="just">
              <a:buNone/>
            </a:pPr>
            <a:endParaRPr lang="en-US" sz="2800" b="1" dirty="0" smtClean="0"/>
          </a:p>
          <a:p>
            <a:pPr lvl="0" algn="just"/>
            <a:r>
              <a:rPr lang="en-US" sz="2800" b="1" dirty="0" smtClean="0"/>
              <a:t>Gloves</a:t>
            </a:r>
          </a:p>
          <a:p>
            <a:pPr algn="just"/>
            <a:r>
              <a:rPr lang="en-US" sz="2800" b="1" dirty="0" smtClean="0"/>
              <a:t>The best gloves are made from thin, soft smooth leather. Rubber gloves may be used but they are hot and uncomfortable and cause the hands sweat.</a:t>
            </a:r>
          </a:p>
        </p:txBody>
      </p:sp>
      <p:pic>
        <p:nvPicPr>
          <p:cNvPr id="34818" name="Picture 2" descr="D:\beekeeping\images.jpg"/>
          <p:cNvPicPr>
            <a:picLocks noChangeAspect="1" noChangeArrowheads="1"/>
          </p:cNvPicPr>
          <p:nvPr/>
        </p:nvPicPr>
        <p:blipFill>
          <a:blip r:embed="rId2" cstate="print"/>
          <a:srcRect/>
          <a:stretch>
            <a:fillRect/>
          </a:stretch>
        </p:blipFill>
        <p:spPr bwMode="auto">
          <a:xfrm>
            <a:off x="6324600" y="4038600"/>
            <a:ext cx="2590800" cy="2143125"/>
          </a:xfrm>
          <a:prstGeom prst="rect">
            <a:avLst/>
          </a:prstGeom>
          <a:noFill/>
        </p:spPr>
      </p:pic>
      <p:pic>
        <p:nvPicPr>
          <p:cNvPr id="34819" name="Picture 3"/>
          <p:cNvPicPr>
            <a:picLocks noChangeAspect="1" noChangeArrowheads="1"/>
          </p:cNvPicPr>
          <p:nvPr/>
        </p:nvPicPr>
        <p:blipFill>
          <a:blip r:embed="rId3" cstate="print"/>
          <a:srcRect/>
          <a:stretch>
            <a:fillRect/>
          </a:stretch>
        </p:blipFill>
        <p:spPr bwMode="auto">
          <a:xfrm>
            <a:off x="6248400" y="914400"/>
            <a:ext cx="2495550" cy="2209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81000"/>
            <a:ext cx="5638800" cy="5638800"/>
          </a:xfrm>
        </p:spPr>
        <p:txBody>
          <a:bodyPr>
            <a:noAutofit/>
          </a:bodyPr>
          <a:lstStyle/>
          <a:p>
            <a:pPr lvl="0" algn="just"/>
            <a:r>
              <a:rPr lang="en-US" sz="2800" b="1" dirty="0" smtClean="0"/>
              <a:t>Bee suit</a:t>
            </a:r>
          </a:p>
          <a:p>
            <a:pPr algn="just"/>
            <a:r>
              <a:rPr lang="en-US" sz="2800" b="1" dirty="0" smtClean="0"/>
              <a:t>All –in-one overall make the best bee suits. Thick light coloured fabric.</a:t>
            </a:r>
          </a:p>
          <a:p>
            <a:pPr algn="just">
              <a:buNone/>
            </a:pPr>
            <a:r>
              <a:rPr lang="en-US" sz="2800" b="1" dirty="0" smtClean="0"/>
              <a:t> </a:t>
            </a:r>
          </a:p>
          <a:p>
            <a:pPr lvl="0" algn="just"/>
            <a:endParaRPr lang="en-US" sz="2800" b="1" dirty="0" smtClean="0"/>
          </a:p>
          <a:p>
            <a:pPr lvl="0" algn="just"/>
            <a:r>
              <a:rPr lang="en-US" sz="2800" b="1" dirty="0" smtClean="0"/>
              <a:t>Bee veil</a:t>
            </a:r>
          </a:p>
          <a:p>
            <a:pPr algn="just"/>
            <a:r>
              <a:rPr lang="en-US" sz="2800" b="1" dirty="0" smtClean="0"/>
              <a:t>This protects the face and can be made in several ways. </a:t>
            </a:r>
          </a:p>
          <a:p>
            <a:pPr algn="just"/>
            <a:r>
              <a:rPr lang="en-US" sz="2800" b="1" dirty="0" smtClean="0"/>
              <a:t>Sewing mosquito mesh directly onto a stiff straw hat with a wide brim is effective.</a:t>
            </a:r>
          </a:p>
          <a:p>
            <a:pPr algn="just"/>
            <a:endParaRPr lang="en-US" sz="3200" b="1" dirty="0"/>
          </a:p>
        </p:txBody>
      </p:sp>
      <p:pic>
        <p:nvPicPr>
          <p:cNvPr id="33794" name="Picture 2" descr="D:\beekeeping\images (10).jpg"/>
          <p:cNvPicPr>
            <a:picLocks noChangeAspect="1" noChangeArrowheads="1"/>
          </p:cNvPicPr>
          <p:nvPr/>
        </p:nvPicPr>
        <p:blipFill>
          <a:blip r:embed="rId2" cstate="print"/>
          <a:srcRect/>
          <a:stretch>
            <a:fillRect/>
          </a:stretch>
        </p:blipFill>
        <p:spPr bwMode="auto">
          <a:xfrm>
            <a:off x="6553200" y="685800"/>
            <a:ext cx="2371725" cy="2286000"/>
          </a:xfrm>
          <a:prstGeom prst="rect">
            <a:avLst/>
          </a:prstGeom>
          <a:noFill/>
        </p:spPr>
      </p:pic>
      <p:pic>
        <p:nvPicPr>
          <p:cNvPr id="33795" name="Picture 3" descr="D:\beekeeping\images (11).jpg"/>
          <p:cNvPicPr>
            <a:picLocks noChangeAspect="1" noChangeArrowheads="1"/>
          </p:cNvPicPr>
          <p:nvPr/>
        </p:nvPicPr>
        <p:blipFill>
          <a:blip r:embed="rId3" cstate="print"/>
          <a:srcRect/>
          <a:stretch>
            <a:fillRect/>
          </a:stretch>
        </p:blipFill>
        <p:spPr bwMode="auto">
          <a:xfrm>
            <a:off x="6705600" y="3657600"/>
            <a:ext cx="2009775" cy="2276475"/>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5715000" cy="6019800"/>
          </a:xfrm>
        </p:spPr>
        <p:txBody>
          <a:bodyPr>
            <a:noAutofit/>
          </a:bodyPr>
          <a:lstStyle/>
          <a:p>
            <a:pPr lvl="0" algn="just"/>
            <a:r>
              <a:rPr lang="en-US" sz="2800" b="1" dirty="0" smtClean="0"/>
              <a:t>Footwear</a:t>
            </a:r>
          </a:p>
          <a:p>
            <a:pPr algn="just"/>
            <a:r>
              <a:rPr lang="en-US" sz="2800" b="1" dirty="0" smtClean="0"/>
              <a:t>Long bots and gum boots can be used. </a:t>
            </a:r>
          </a:p>
          <a:p>
            <a:pPr algn="just"/>
            <a:endParaRPr lang="en-US" sz="2800" b="1" dirty="0" smtClean="0"/>
          </a:p>
          <a:p>
            <a:pPr algn="just"/>
            <a:r>
              <a:rPr lang="en-US" sz="2800" b="1" dirty="0" smtClean="0"/>
              <a:t>Feet should be well protected by tucking the overalls in to the sturdy shoes.</a:t>
            </a:r>
          </a:p>
          <a:p>
            <a:pPr algn="just">
              <a:buNone/>
            </a:pPr>
            <a:endParaRPr lang="en-US" sz="2800" b="1" dirty="0" smtClean="0"/>
          </a:p>
          <a:p>
            <a:pPr algn="just">
              <a:buNone/>
            </a:pPr>
            <a:endParaRPr lang="en-US" sz="2800" b="1" dirty="0" smtClean="0"/>
          </a:p>
          <a:p>
            <a:pPr lvl="0" algn="just"/>
            <a:r>
              <a:rPr lang="en-US" sz="2800" b="1" dirty="0" smtClean="0"/>
              <a:t>Others: honey buckets, filter, storage containers and packages.</a:t>
            </a:r>
          </a:p>
          <a:p>
            <a:pPr algn="just"/>
            <a:endParaRPr lang="en-US" sz="2800" b="1" dirty="0" smtClean="0"/>
          </a:p>
          <a:p>
            <a:endParaRPr lang="en-US" sz="2800" b="1" dirty="0"/>
          </a:p>
        </p:txBody>
      </p:sp>
      <p:pic>
        <p:nvPicPr>
          <p:cNvPr id="32770" name="Picture 2" descr="C:\Users\KEHINDE\Desktop\images.jpg"/>
          <p:cNvPicPr>
            <a:picLocks noChangeAspect="1" noChangeArrowheads="1"/>
          </p:cNvPicPr>
          <p:nvPr/>
        </p:nvPicPr>
        <p:blipFill>
          <a:blip r:embed="rId2" cstate="print"/>
          <a:srcRect/>
          <a:stretch>
            <a:fillRect/>
          </a:stretch>
        </p:blipFill>
        <p:spPr bwMode="auto">
          <a:xfrm>
            <a:off x="6553200" y="381000"/>
            <a:ext cx="2143125" cy="2066925"/>
          </a:xfrm>
          <a:prstGeom prst="rect">
            <a:avLst/>
          </a:prstGeom>
          <a:noFill/>
        </p:spPr>
      </p:pic>
      <p:pic>
        <p:nvPicPr>
          <p:cNvPr id="3074" name="Picture 2"/>
          <p:cNvPicPr>
            <a:picLocks noChangeAspect="1" noChangeArrowheads="1"/>
          </p:cNvPicPr>
          <p:nvPr/>
        </p:nvPicPr>
        <p:blipFill>
          <a:blip r:embed="rId3" cstate="print"/>
          <a:srcRect/>
          <a:stretch>
            <a:fillRect/>
          </a:stretch>
        </p:blipFill>
        <p:spPr bwMode="auto">
          <a:xfrm>
            <a:off x="7591425" y="4895850"/>
            <a:ext cx="1476375" cy="1962150"/>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cstate="print"/>
          <a:srcRect/>
          <a:stretch>
            <a:fillRect/>
          </a:stretch>
        </p:blipFill>
        <p:spPr bwMode="auto">
          <a:xfrm>
            <a:off x="6400800" y="2819400"/>
            <a:ext cx="1524000" cy="1885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28600"/>
            <a:ext cx="5334000" cy="609600"/>
          </a:xfrm>
        </p:spPr>
        <p:txBody>
          <a:bodyPr>
            <a:normAutofit fontScale="90000"/>
          </a:bodyPr>
          <a:lstStyle/>
          <a:p>
            <a:r>
              <a:rPr lang="en-US" b="1" dirty="0" smtClean="0"/>
              <a:t>GOOD MANAGEMENT</a:t>
            </a:r>
            <a:endParaRPr lang="en-US" b="1" dirty="0"/>
          </a:p>
        </p:txBody>
      </p:sp>
      <p:sp>
        <p:nvSpPr>
          <p:cNvPr id="3" name="Content Placeholder 2"/>
          <p:cNvSpPr>
            <a:spLocks noGrp="1"/>
          </p:cNvSpPr>
          <p:nvPr>
            <p:ph idx="1"/>
          </p:nvPr>
        </p:nvSpPr>
        <p:spPr>
          <a:xfrm>
            <a:off x="457200" y="1066800"/>
            <a:ext cx="8229600" cy="5562600"/>
          </a:xfrm>
        </p:spPr>
        <p:txBody>
          <a:bodyPr>
            <a:normAutofit fontScale="85000" lnSpcReduction="10000"/>
          </a:bodyPr>
          <a:lstStyle/>
          <a:p>
            <a:pPr lvl="0"/>
            <a:r>
              <a:rPr lang="en-US" sz="2800" b="1" dirty="0" smtClean="0"/>
              <a:t>Capital and operating costs are relatively low</a:t>
            </a:r>
          </a:p>
          <a:p>
            <a:pPr lvl="0"/>
            <a:endParaRPr lang="en-US" sz="2800" b="1" dirty="0" smtClean="0"/>
          </a:p>
          <a:p>
            <a:pPr lvl="0"/>
            <a:r>
              <a:rPr lang="en-US" sz="2800" b="1" dirty="0" smtClean="0"/>
              <a:t>Bees place no extra burden on the land</a:t>
            </a:r>
          </a:p>
          <a:p>
            <a:pPr lvl="0"/>
            <a:endParaRPr lang="en-US" sz="2800" b="1" dirty="0" smtClean="0"/>
          </a:p>
          <a:p>
            <a:pPr lvl="0"/>
            <a:r>
              <a:rPr lang="en-US" sz="2800" b="1" dirty="0" smtClean="0"/>
              <a:t>Bees improve production of many crops through pollination</a:t>
            </a:r>
          </a:p>
          <a:p>
            <a:pPr lvl="0"/>
            <a:endParaRPr lang="en-US" sz="2800" b="1" dirty="0" smtClean="0"/>
          </a:p>
          <a:p>
            <a:pPr lvl="0"/>
            <a:r>
              <a:rPr lang="en-US" sz="2800" b="1" dirty="0" smtClean="0"/>
              <a:t>Bees diversify the returns from mixed farm enterprise</a:t>
            </a:r>
          </a:p>
          <a:p>
            <a:pPr lvl="0"/>
            <a:endParaRPr lang="en-US" sz="2800" b="1" dirty="0" smtClean="0"/>
          </a:p>
          <a:p>
            <a:pPr lvl="0"/>
            <a:r>
              <a:rPr lang="en-US" sz="2800" b="1" dirty="0" smtClean="0"/>
              <a:t>The farmer is not dependent on a single crop</a:t>
            </a:r>
          </a:p>
          <a:p>
            <a:pPr lvl="0"/>
            <a:endParaRPr lang="en-US" sz="2800" b="1" dirty="0" smtClean="0"/>
          </a:p>
          <a:p>
            <a:pPr lvl="0"/>
            <a:r>
              <a:rPr lang="en-US" sz="2800" b="1" dirty="0" smtClean="0"/>
              <a:t>Bee products, properly prepared, will keep without depreciating for years, until consumed or sold</a:t>
            </a:r>
          </a:p>
          <a:p>
            <a:endParaRPr lang="en-US" sz="2800" b="1"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411480"/>
            <a:ext cx="4191000" cy="6675120"/>
          </a:xfrm>
        </p:spPr>
        <p:txBody>
          <a:bodyPr>
            <a:normAutofit/>
          </a:bodyPr>
          <a:lstStyle/>
          <a:p>
            <a:pPr lvl="0"/>
            <a:r>
              <a:rPr lang="en-US" sz="2800" b="1" dirty="0" smtClean="0"/>
              <a:t>Good record keeping</a:t>
            </a:r>
          </a:p>
          <a:p>
            <a:pPr lvl="0"/>
            <a:endParaRPr lang="en-US" sz="2800" b="1" dirty="0" smtClean="0"/>
          </a:p>
          <a:p>
            <a:pPr lvl="0"/>
            <a:endParaRPr lang="en-US" sz="2800" b="1" dirty="0" smtClean="0"/>
          </a:p>
          <a:p>
            <a:pPr lvl="0"/>
            <a:endParaRPr lang="en-US" sz="2800" b="1" dirty="0"/>
          </a:p>
          <a:p>
            <a:pPr lvl="0"/>
            <a:endParaRPr lang="en-US" sz="2800" b="1" dirty="0" smtClean="0"/>
          </a:p>
          <a:p>
            <a:pPr lvl="0"/>
            <a:r>
              <a:rPr lang="en-US" sz="2800" b="1" dirty="0" smtClean="0"/>
              <a:t>Knowledge of life cycle of bees</a:t>
            </a:r>
          </a:p>
          <a:p>
            <a:pPr lvl="0"/>
            <a:endParaRPr lang="en-US" sz="2800" b="1" dirty="0" smtClean="0"/>
          </a:p>
          <a:p>
            <a:pPr lvl="0"/>
            <a:endParaRPr lang="en-US" sz="2800" b="1" dirty="0" smtClean="0"/>
          </a:p>
          <a:p>
            <a:pPr lvl="0"/>
            <a:r>
              <a:rPr lang="en-US" sz="2800" b="1" dirty="0" smtClean="0"/>
              <a:t>Readiness to move bees from one place to another</a:t>
            </a:r>
          </a:p>
          <a:p>
            <a:pPr>
              <a:buNone/>
            </a:pPr>
            <a:endParaRPr lang="en-US" sz="2800" b="1"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152400"/>
            <a:ext cx="1952625" cy="1838325"/>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43400" y="2595804"/>
            <a:ext cx="4371975" cy="2204796"/>
          </a:xfrm>
          <a:prstGeom prst="rect">
            <a:avLst/>
          </a:prstGeom>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496050" y="152400"/>
            <a:ext cx="2114550" cy="1838325"/>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0"/>
            <a:ext cx="4724400" cy="780288"/>
          </a:xfrm>
        </p:spPr>
        <p:txBody>
          <a:bodyPr>
            <a:normAutofit/>
          </a:bodyPr>
          <a:lstStyle/>
          <a:p>
            <a:pPr algn="ctr"/>
            <a:r>
              <a:rPr lang="en-US" sz="4400" b="1" dirty="0" smtClean="0"/>
              <a:t>INVESTMENT COSTS</a:t>
            </a:r>
            <a:endParaRPr lang="en-US" sz="4400" b="1" dirty="0"/>
          </a:p>
        </p:txBody>
      </p:sp>
      <p:sp>
        <p:nvSpPr>
          <p:cNvPr id="3" name="Content Placeholder 2"/>
          <p:cNvSpPr>
            <a:spLocks noGrp="1"/>
          </p:cNvSpPr>
          <p:nvPr>
            <p:ph idx="1"/>
          </p:nvPr>
        </p:nvSpPr>
        <p:spPr>
          <a:xfrm>
            <a:off x="457200" y="838200"/>
            <a:ext cx="8229600" cy="6019800"/>
          </a:xfrm>
        </p:spPr>
        <p:txBody>
          <a:bodyPr>
            <a:noAutofit/>
          </a:bodyPr>
          <a:lstStyle/>
          <a:p>
            <a:pPr algn="just"/>
            <a:r>
              <a:rPr lang="en-US" sz="2800" b="1" dirty="0" smtClean="0"/>
              <a:t>Bee hives are materials used for housing the bees for honey production. </a:t>
            </a:r>
          </a:p>
          <a:p>
            <a:pPr algn="just"/>
            <a:endParaRPr lang="en-US" sz="2800" b="1" dirty="0" smtClean="0"/>
          </a:p>
          <a:p>
            <a:pPr algn="just"/>
            <a:r>
              <a:rPr lang="en-US" sz="2800" b="1" dirty="0" smtClean="0"/>
              <a:t>In traditional method, bees used local pots, baskets, gourd and hollow parts of trees as their hives. </a:t>
            </a:r>
          </a:p>
          <a:p>
            <a:pPr algn="just"/>
            <a:endParaRPr lang="en-US" sz="2800" b="1" dirty="0" smtClean="0"/>
          </a:p>
          <a:p>
            <a:pPr algn="just">
              <a:buNone/>
            </a:pPr>
            <a:endParaRPr lang="en-US" sz="2800" b="1" dirty="0" smtClean="0"/>
          </a:p>
          <a:p>
            <a:pPr algn="just"/>
            <a:r>
              <a:rPr lang="en-US" sz="2800" b="1" dirty="0" smtClean="0"/>
              <a:t>Some of the modern hives in use today are </a:t>
            </a:r>
            <a:r>
              <a:rPr lang="en-US" sz="2800" b="1" dirty="0" err="1" smtClean="0"/>
              <a:t>langthroth</a:t>
            </a:r>
            <a:r>
              <a:rPr lang="en-US" sz="2800" b="1" dirty="0" smtClean="0"/>
              <a:t> hive and Kenyan top-bar hives.</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286512"/>
            <a:ext cx="5029200" cy="627888"/>
          </a:xfrm>
        </p:spPr>
        <p:txBody>
          <a:bodyPr>
            <a:noAutofit/>
          </a:bodyPr>
          <a:lstStyle/>
          <a:p>
            <a:r>
              <a:rPr lang="en-US" sz="4000" b="1" dirty="0" smtClean="0"/>
              <a:t>Investment cost cont’d</a:t>
            </a:r>
            <a:endParaRPr lang="en-US" sz="4000" b="1" dirty="0"/>
          </a:p>
        </p:txBody>
      </p:sp>
      <p:sp>
        <p:nvSpPr>
          <p:cNvPr id="3" name="Content Placeholder 2"/>
          <p:cNvSpPr>
            <a:spLocks noGrp="1"/>
          </p:cNvSpPr>
          <p:nvPr>
            <p:ph idx="1"/>
          </p:nvPr>
        </p:nvSpPr>
        <p:spPr>
          <a:xfrm>
            <a:off x="457200" y="1295400"/>
            <a:ext cx="8229600" cy="4389120"/>
          </a:xfrm>
        </p:spPr>
        <p:txBody>
          <a:bodyPr>
            <a:normAutofit/>
          </a:bodyPr>
          <a:lstStyle/>
          <a:p>
            <a:pPr algn="just"/>
            <a:r>
              <a:rPr lang="en-US" sz="2800" b="1" dirty="0" smtClean="0"/>
              <a:t>A beehive costs between ₦10,000 - ₦20,000 depending on its size and height. </a:t>
            </a:r>
          </a:p>
          <a:p>
            <a:pPr algn="just"/>
            <a:endParaRPr lang="en-US" sz="2800" b="1" dirty="0" smtClean="0"/>
          </a:p>
          <a:p>
            <a:pPr algn="just"/>
            <a:r>
              <a:rPr lang="en-US" sz="2800" b="1" dirty="0" smtClean="0"/>
              <a:t>The capital investment depends on the scale of production (small, medium and large scales). </a:t>
            </a:r>
          </a:p>
          <a:p>
            <a:pPr algn="just"/>
            <a:endParaRPr lang="en-US" sz="2800" b="1" dirty="0" smtClean="0"/>
          </a:p>
          <a:p>
            <a:pPr algn="just"/>
            <a:r>
              <a:rPr lang="en-US" sz="2800" b="1" dirty="0" smtClean="0"/>
              <a:t>The materials are cheap and the technology can be easily practiced.</a:t>
            </a:r>
          </a:p>
          <a:p>
            <a:pPr>
              <a:buNone/>
            </a:pPr>
            <a:endParaRPr lang="en-US" sz="28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152400"/>
            <a:ext cx="6019800" cy="780288"/>
          </a:xfrm>
        </p:spPr>
        <p:txBody>
          <a:bodyPr>
            <a:normAutofit/>
          </a:bodyPr>
          <a:lstStyle/>
          <a:p>
            <a:r>
              <a:rPr lang="en-US" sz="4400" b="1" dirty="0" smtClean="0"/>
              <a:t>PROCESSING TECHNIQUE</a:t>
            </a:r>
            <a:endParaRPr lang="en-US" sz="4400" b="1" dirty="0"/>
          </a:p>
        </p:txBody>
      </p:sp>
      <p:sp>
        <p:nvSpPr>
          <p:cNvPr id="3" name="Content Placeholder 2"/>
          <p:cNvSpPr>
            <a:spLocks noGrp="1"/>
          </p:cNvSpPr>
          <p:nvPr>
            <p:ph idx="1"/>
          </p:nvPr>
        </p:nvSpPr>
        <p:spPr>
          <a:xfrm>
            <a:off x="381000" y="1219200"/>
            <a:ext cx="8229600" cy="5181600"/>
          </a:xfrm>
        </p:spPr>
        <p:txBody>
          <a:bodyPr>
            <a:noAutofit/>
          </a:bodyPr>
          <a:lstStyle/>
          <a:p>
            <a:pPr algn="just"/>
            <a:r>
              <a:rPr lang="en-US" sz="2800" b="1" dirty="0" smtClean="0"/>
              <a:t>Modern method of bee keeping involves the use of well constructed hives (boxes) making use of frames and top bars which are removable</a:t>
            </a:r>
          </a:p>
          <a:p>
            <a:pPr algn="just"/>
            <a:endParaRPr lang="en-US" sz="2800" b="1" dirty="0" smtClean="0"/>
          </a:p>
          <a:p>
            <a:pPr algn="just"/>
            <a:r>
              <a:rPr lang="en-US" sz="2800" b="1" dirty="0" smtClean="0"/>
              <a:t> to enhance multiplication of the bees within the colony and thereby ease the process of harvesting honey. </a:t>
            </a:r>
          </a:p>
          <a:p>
            <a:pPr algn="just"/>
            <a:endParaRPr lang="en-US" sz="2800" b="1" dirty="0" smtClean="0"/>
          </a:p>
          <a:p>
            <a:pPr algn="just"/>
            <a:r>
              <a:rPr lang="en-US" sz="2800" b="1" dirty="0" smtClean="0"/>
              <a:t>It is good to locate apiary very near citrus and mango.</a:t>
            </a:r>
          </a:p>
          <a:p>
            <a:pPr algn="just"/>
            <a:endParaRPr lang="en-US" sz="28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04088"/>
          </a:xfrm>
        </p:spPr>
        <p:txBody>
          <a:bodyPr>
            <a:noAutofit/>
          </a:bodyPr>
          <a:lstStyle/>
          <a:p>
            <a:r>
              <a:rPr lang="en-US" sz="3600" b="1" dirty="0" smtClean="0"/>
              <a:t>PROCESSING AND PACKAGING OF HONEY</a:t>
            </a:r>
            <a:endParaRPr lang="en-US" sz="3600" b="1" dirty="0"/>
          </a:p>
        </p:txBody>
      </p:sp>
      <p:sp>
        <p:nvSpPr>
          <p:cNvPr id="3" name="Content Placeholder 2"/>
          <p:cNvSpPr>
            <a:spLocks noGrp="1"/>
          </p:cNvSpPr>
          <p:nvPr>
            <p:ph idx="1"/>
          </p:nvPr>
        </p:nvSpPr>
        <p:spPr>
          <a:xfrm>
            <a:off x="457200" y="914400"/>
            <a:ext cx="8229600" cy="5486400"/>
          </a:xfrm>
        </p:spPr>
        <p:txBody>
          <a:bodyPr>
            <a:noAutofit/>
          </a:bodyPr>
          <a:lstStyle/>
          <a:p>
            <a:pPr algn="just"/>
            <a:r>
              <a:rPr lang="en-US" sz="2800" b="1" dirty="0" smtClean="0"/>
              <a:t>Honey is easy to process. </a:t>
            </a:r>
          </a:p>
          <a:p>
            <a:pPr algn="just"/>
            <a:endParaRPr lang="en-US" sz="2800" b="1" dirty="0" smtClean="0"/>
          </a:p>
          <a:p>
            <a:pPr algn="just"/>
            <a:r>
              <a:rPr lang="en-US" sz="2800" b="1" dirty="0" smtClean="0"/>
              <a:t>It does not require complicated machinery. </a:t>
            </a:r>
          </a:p>
          <a:p>
            <a:pPr algn="just"/>
            <a:endParaRPr lang="en-US" sz="2800" b="1" dirty="0" smtClean="0"/>
          </a:p>
          <a:p>
            <a:pPr algn="just"/>
            <a:r>
              <a:rPr lang="en-US" sz="2800" b="1" dirty="0" smtClean="0"/>
              <a:t>Hands could be used to press the honey on a small scale.</a:t>
            </a:r>
          </a:p>
          <a:p>
            <a:pPr algn="just">
              <a:buNone/>
            </a:pPr>
            <a:endParaRPr lang="en-US" sz="2800" b="1" dirty="0" smtClean="0"/>
          </a:p>
          <a:p>
            <a:pPr algn="just"/>
            <a:r>
              <a:rPr lang="en-US" sz="2800" b="1" dirty="0" smtClean="0"/>
              <a:t>We can also engage the use of honey presser or extractor for the frames with combs.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228600"/>
            <a:ext cx="6934200" cy="627888"/>
          </a:xfrm>
        </p:spPr>
        <p:txBody>
          <a:bodyPr>
            <a:normAutofit fontScale="90000"/>
          </a:bodyPr>
          <a:lstStyle/>
          <a:p>
            <a:r>
              <a:rPr lang="en-US" sz="4000" b="1" dirty="0" smtClean="0"/>
              <a:t>Processing and packaging cont’d</a:t>
            </a:r>
            <a:endParaRPr lang="en-US" sz="4000" b="1" dirty="0"/>
          </a:p>
        </p:txBody>
      </p:sp>
      <p:sp>
        <p:nvSpPr>
          <p:cNvPr id="3" name="Content Placeholder 2"/>
          <p:cNvSpPr>
            <a:spLocks noGrp="1"/>
          </p:cNvSpPr>
          <p:nvPr>
            <p:ph idx="1"/>
          </p:nvPr>
        </p:nvSpPr>
        <p:spPr>
          <a:xfrm>
            <a:off x="457200" y="1295400"/>
            <a:ext cx="8229600" cy="4389120"/>
          </a:xfrm>
        </p:spPr>
        <p:txBody>
          <a:bodyPr>
            <a:normAutofit/>
          </a:bodyPr>
          <a:lstStyle/>
          <a:p>
            <a:pPr algn="just"/>
            <a:r>
              <a:rPr lang="en-US" sz="2800" b="1" dirty="0" smtClean="0"/>
              <a:t>The honey so processed would be neatly collected and sieved with fine sieve of tiny mesh. </a:t>
            </a:r>
          </a:p>
          <a:p>
            <a:pPr algn="just">
              <a:buNone/>
            </a:pPr>
            <a:endParaRPr lang="en-US" sz="2800" b="1" dirty="0" smtClean="0"/>
          </a:p>
          <a:p>
            <a:pPr algn="just"/>
            <a:r>
              <a:rPr lang="en-US" sz="2800" b="1" dirty="0" smtClean="0"/>
              <a:t>The honey could be packaged in bottles or plastic containers.</a:t>
            </a:r>
          </a:p>
          <a:p>
            <a:endParaRPr lang="en-US" sz="28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0600" y="4267200"/>
            <a:ext cx="4114800" cy="23622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81000" y="609600"/>
            <a:ext cx="4040188" cy="639762"/>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en-US" dirty="0" smtClean="0"/>
              <a:t>INTRODUCTION TO APICULTURE</a:t>
            </a:r>
          </a:p>
        </p:txBody>
      </p:sp>
      <p:sp>
        <p:nvSpPr>
          <p:cNvPr id="7" name="Text Placeholder 6"/>
          <p:cNvSpPr>
            <a:spLocks noGrp="1"/>
          </p:cNvSpPr>
          <p:nvPr>
            <p:ph type="body" sz="half" idx="3"/>
          </p:nvPr>
        </p:nvSpPr>
        <p:spPr>
          <a:xfrm>
            <a:off x="4645025" y="609600"/>
            <a:ext cx="4041775" cy="639762"/>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en-US" dirty="0" smtClean="0"/>
              <a:t>REQUIREMENTS OF APICULTURE</a:t>
            </a:r>
          </a:p>
        </p:txBody>
      </p:sp>
      <p:sp>
        <p:nvSpPr>
          <p:cNvPr id="6" name="Content Placeholder 5"/>
          <p:cNvSpPr>
            <a:spLocks noGrp="1"/>
          </p:cNvSpPr>
          <p:nvPr>
            <p:ph sz="quarter" idx="2"/>
          </p:nvPr>
        </p:nvSpPr>
        <p:spPr>
          <a:xfrm>
            <a:off x="381000" y="1828800"/>
            <a:ext cx="3886200" cy="3962400"/>
          </a:xfrm>
        </p:spPr>
        <p:style>
          <a:lnRef idx="1">
            <a:schemeClr val="accent5"/>
          </a:lnRef>
          <a:fillRef idx="2">
            <a:schemeClr val="accent5"/>
          </a:fillRef>
          <a:effectRef idx="1">
            <a:schemeClr val="accent5"/>
          </a:effectRef>
          <a:fontRef idx="minor">
            <a:schemeClr val="dk1"/>
          </a:fontRef>
        </p:style>
        <p:txBody>
          <a:bodyPr>
            <a:normAutofit/>
          </a:bodyPr>
          <a:lstStyle/>
          <a:p>
            <a:pPr lvl="0" algn="just"/>
            <a:r>
              <a:rPr lang="en-US" sz="2800" b="1" dirty="0" smtClean="0"/>
              <a:t>Definition </a:t>
            </a:r>
            <a:r>
              <a:rPr lang="en-US" sz="2800" b="1" dirty="0"/>
              <a:t>of apiculture</a:t>
            </a:r>
          </a:p>
          <a:p>
            <a:pPr lvl="0" algn="just"/>
            <a:r>
              <a:rPr lang="en-US" sz="2800" b="1" dirty="0"/>
              <a:t>Definition of bee keeping </a:t>
            </a:r>
          </a:p>
          <a:p>
            <a:pPr lvl="0" algn="just"/>
            <a:r>
              <a:rPr lang="en-US" sz="2800" b="1" dirty="0"/>
              <a:t>Genesis of bee keeping</a:t>
            </a:r>
          </a:p>
          <a:p>
            <a:pPr lvl="0" algn="just"/>
            <a:r>
              <a:rPr lang="en-US" sz="2800" b="1" dirty="0"/>
              <a:t>Kind of bee </a:t>
            </a:r>
            <a:r>
              <a:rPr lang="en-US" sz="2800" b="1" dirty="0" smtClean="0"/>
              <a:t>keeping</a:t>
            </a:r>
            <a:endParaRPr lang="en-US" sz="2800" b="1" dirty="0"/>
          </a:p>
        </p:txBody>
      </p:sp>
      <p:sp>
        <p:nvSpPr>
          <p:cNvPr id="8" name="Content Placeholder 7"/>
          <p:cNvSpPr>
            <a:spLocks noGrp="1"/>
          </p:cNvSpPr>
          <p:nvPr>
            <p:ph sz="quarter" idx="4"/>
          </p:nvPr>
        </p:nvSpPr>
        <p:spPr>
          <a:xfrm>
            <a:off x="4572000" y="1828800"/>
            <a:ext cx="4038600" cy="3951288"/>
          </a:xfrm>
        </p:spPr>
        <p:style>
          <a:lnRef idx="1">
            <a:schemeClr val="accent5"/>
          </a:lnRef>
          <a:fillRef idx="2">
            <a:schemeClr val="accent5"/>
          </a:fillRef>
          <a:effectRef idx="1">
            <a:schemeClr val="accent5"/>
          </a:effectRef>
          <a:fontRef idx="minor">
            <a:schemeClr val="dk1"/>
          </a:fontRef>
        </p:style>
        <p:txBody>
          <a:bodyPr>
            <a:normAutofit lnSpcReduction="10000"/>
          </a:bodyPr>
          <a:lstStyle/>
          <a:p>
            <a:pPr lvl="0"/>
            <a:r>
              <a:rPr lang="en-US" sz="2800" b="1" dirty="0" smtClean="0"/>
              <a:t>Manipulations of bees and other colony</a:t>
            </a:r>
          </a:p>
          <a:p>
            <a:pPr lvl="0"/>
            <a:r>
              <a:rPr lang="en-US" sz="2800" b="1" dirty="0" smtClean="0"/>
              <a:t>Good record keeping </a:t>
            </a:r>
          </a:p>
          <a:p>
            <a:pPr lvl="0"/>
            <a:r>
              <a:rPr lang="en-US" sz="2800" b="1" dirty="0" smtClean="0"/>
              <a:t>Locations of bees </a:t>
            </a:r>
          </a:p>
          <a:p>
            <a:pPr lvl="0"/>
            <a:r>
              <a:rPr lang="en-US" sz="2800" b="1" dirty="0" smtClean="0"/>
              <a:t>Observation of bees/ behaviours</a:t>
            </a:r>
          </a:p>
          <a:p>
            <a:pPr lvl="0"/>
            <a:r>
              <a:rPr lang="en-US" sz="2800" b="1" dirty="0" smtClean="0"/>
              <a:t>Possession of bee keeping equipment </a:t>
            </a:r>
          </a:p>
          <a:p>
            <a:pPr>
              <a:buNone/>
            </a:pP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barn(inVertical)">
                                      <p:cBhvr>
                                        <p:cTn id="7" dur="5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arn(inVertic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arn(inVertic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arn(inVertical)">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arn(inVertical)">
                                      <p:cBhvr>
                                        <p:cTn id="27"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34112"/>
            <a:ext cx="5181600" cy="704088"/>
          </a:xfrm>
        </p:spPr>
        <p:txBody>
          <a:bodyPr>
            <a:noAutofit/>
          </a:bodyPr>
          <a:lstStyle/>
          <a:p>
            <a:pPr algn="ctr"/>
            <a:r>
              <a:rPr lang="en-US" sz="4000" b="1" dirty="0" smtClean="0"/>
              <a:t>MARKETING/INCOME</a:t>
            </a:r>
            <a:endParaRPr lang="en-US" sz="4000" b="1" dirty="0"/>
          </a:p>
        </p:txBody>
      </p:sp>
      <p:sp>
        <p:nvSpPr>
          <p:cNvPr id="3" name="Content Placeholder 2"/>
          <p:cNvSpPr>
            <a:spLocks noGrp="1"/>
          </p:cNvSpPr>
          <p:nvPr>
            <p:ph idx="1"/>
          </p:nvPr>
        </p:nvSpPr>
        <p:spPr>
          <a:xfrm>
            <a:off x="457200" y="914400"/>
            <a:ext cx="8229600" cy="5410200"/>
          </a:xfrm>
        </p:spPr>
        <p:txBody>
          <a:bodyPr>
            <a:normAutofit lnSpcReduction="10000"/>
          </a:bodyPr>
          <a:lstStyle/>
          <a:p>
            <a:pPr algn="just"/>
            <a:r>
              <a:rPr lang="en-US" sz="2800" b="1" dirty="0" smtClean="0"/>
              <a:t>Honey has long been one of man’s most highly desired food. </a:t>
            </a:r>
          </a:p>
          <a:p>
            <a:pPr algn="just"/>
            <a:endParaRPr lang="en-US" sz="2800" b="1" dirty="0" smtClean="0"/>
          </a:p>
          <a:p>
            <a:pPr algn="just"/>
            <a:r>
              <a:rPr lang="en-US" sz="2800" b="1" dirty="0" smtClean="0"/>
              <a:t>It has value for its sweetening properties coupled with medicinal value makes it a better substitute to sugar. </a:t>
            </a:r>
          </a:p>
          <a:p>
            <a:pPr algn="just">
              <a:buNone/>
            </a:pPr>
            <a:endParaRPr lang="en-US" sz="2800" b="1" dirty="0" smtClean="0"/>
          </a:p>
          <a:p>
            <a:pPr algn="just"/>
            <a:r>
              <a:rPr lang="en-US" sz="2800" b="1" dirty="0" smtClean="0"/>
              <a:t>Honey has no side effects to health and the demand keeps increasing daily. </a:t>
            </a:r>
          </a:p>
          <a:p>
            <a:pPr algn="just"/>
            <a:endParaRPr lang="en-US" sz="2800" b="1" dirty="0" smtClean="0"/>
          </a:p>
          <a:p>
            <a:pPr algn="just"/>
            <a:r>
              <a:rPr lang="en-US" sz="2800" b="1" dirty="0" smtClean="0"/>
              <a:t>A beehive can produce as much as 20litres within three months.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28600"/>
            <a:ext cx="4953000" cy="704088"/>
          </a:xfrm>
        </p:spPr>
        <p:txBody>
          <a:bodyPr>
            <a:normAutofit fontScale="90000"/>
          </a:bodyPr>
          <a:lstStyle/>
          <a:p>
            <a:pPr algn="ctr"/>
            <a:r>
              <a:rPr lang="en-US" sz="4400" b="1" dirty="0" smtClean="0"/>
              <a:t>Marketing/Income</a:t>
            </a:r>
            <a:endParaRPr lang="en-US" sz="4400" b="1" dirty="0"/>
          </a:p>
        </p:txBody>
      </p:sp>
      <p:sp>
        <p:nvSpPr>
          <p:cNvPr id="3" name="Content Placeholder 2"/>
          <p:cNvSpPr>
            <a:spLocks noGrp="1"/>
          </p:cNvSpPr>
          <p:nvPr>
            <p:ph idx="1"/>
          </p:nvPr>
        </p:nvSpPr>
        <p:spPr>
          <a:xfrm>
            <a:off x="457200" y="990600"/>
            <a:ext cx="8229600" cy="5105400"/>
          </a:xfrm>
        </p:spPr>
        <p:txBody>
          <a:bodyPr>
            <a:normAutofit/>
          </a:bodyPr>
          <a:lstStyle/>
          <a:p>
            <a:pPr algn="just"/>
            <a:r>
              <a:rPr lang="en-US" sz="2800" b="1" dirty="0" smtClean="0"/>
              <a:t>If you have 10 beehives then you can produce about 200 </a:t>
            </a:r>
            <a:r>
              <a:rPr lang="en-US" sz="2800" b="1" dirty="0" err="1" smtClean="0"/>
              <a:t>litres</a:t>
            </a:r>
            <a:r>
              <a:rPr lang="en-US" sz="2800" b="1" dirty="0" smtClean="0"/>
              <a:t> of honey within few months. </a:t>
            </a:r>
          </a:p>
          <a:p>
            <a:pPr algn="just"/>
            <a:endParaRPr lang="en-US" sz="2800" b="1" dirty="0" smtClean="0"/>
          </a:p>
          <a:p>
            <a:pPr algn="just"/>
            <a:r>
              <a:rPr lang="en-US" sz="2800" b="1" dirty="0" smtClean="0"/>
              <a:t>A </a:t>
            </a:r>
            <a:r>
              <a:rPr lang="en-US" sz="2800" b="1" dirty="0" err="1" smtClean="0"/>
              <a:t>litre</a:t>
            </a:r>
            <a:r>
              <a:rPr lang="en-US" sz="2800" b="1" dirty="0" smtClean="0"/>
              <a:t> of honey sells for about ₦1,200. </a:t>
            </a:r>
          </a:p>
          <a:p>
            <a:pPr algn="just"/>
            <a:endParaRPr lang="en-US" sz="2800" b="1" dirty="0" smtClean="0"/>
          </a:p>
          <a:p>
            <a:pPr algn="just"/>
            <a:r>
              <a:rPr lang="en-US" sz="2800" b="1" dirty="0" smtClean="0"/>
              <a:t>This means that ₦240,000 could be realized from 200litres apart from the income that may be realized from other products like bee wax, royal jelly, bee venom and </a:t>
            </a:r>
            <a:r>
              <a:rPr lang="en-US" sz="2800" b="1" dirty="0" err="1" smtClean="0"/>
              <a:t>propolis</a:t>
            </a:r>
            <a:r>
              <a:rPr lang="en-US" sz="2800" b="1" dirty="0" smtClean="0"/>
              <a:t>.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533400"/>
            <a:ext cx="5181600" cy="551688"/>
          </a:xfrm>
        </p:spPr>
        <p:txBody>
          <a:bodyPr>
            <a:normAutofit fontScale="90000"/>
          </a:bodyPr>
          <a:lstStyle/>
          <a:p>
            <a:pPr algn="ctr"/>
            <a:r>
              <a:rPr lang="en-US" sz="4000" b="1" dirty="0" smtClean="0"/>
              <a:t>Marketing/income cont’d</a:t>
            </a:r>
            <a:endParaRPr lang="en-US" sz="4000" b="1" dirty="0"/>
          </a:p>
        </p:txBody>
      </p:sp>
      <p:sp>
        <p:nvSpPr>
          <p:cNvPr id="3" name="Content Placeholder 2"/>
          <p:cNvSpPr>
            <a:spLocks noGrp="1"/>
          </p:cNvSpPr>
          <p:nvPr>
            <p:ph idx="1"/>
          </p:nvPr>
        </p:nvSpPr>
        <p:spPr>
          <a:xfrm>
            <a:off x="457200" y="1371600"/>
            <a:ext cx="8229600" cy="4389120"/>
          </a:xfrm>
        </p:spPr>
        <p:txBody>
          <a:bodyPr>
            <a:normAutofit/>
          </a:bodyPr>
          <a:lstStyle/>
          <a:p>
            <a:pPr algn="just"/>
            <a:r>
              <a:rPr lang="en-US" sz="2800" b="1" dirty="0" smtClean="0"/>
              <a:t>The initial invested capital could be realized from a single harvest. </a:t>
            </a:r>
          </a:p>
          <a:p>
            <a:pPr algn="just">
              <a:buNone/>
            </a:pPr>
            <a:endParaRPr lang="en-US" sz="2800" b="1" dirty="0" smtClean="0"/>
          </a:p>
          <a:p>
            <a:pPr algn="just"/>
            <a:r>
              <a:rPr lang="en-US" sz="2800" b="1" dirty="0" smtClean="0"/>
              <a:t>If large quantity is produced, there are so many markets for it locally and internationally. </a:t>
            </a:r>
          </a:p>
          <a:p>
            <a:pPr algn="just"/>
            <a:endParaRPr lang="en-US"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60438"/>
            <a:ext cx="4040188" cy="639762"/>
          </a:xfrm>
        </p:spPr>
        <p:style>
          <a:lnRef idx="1">
            <a:schemeClr val="accent5"/>
          </a:lnRef>
          <a:fillRef idx="2">
            <a:schemeClr val="accent5"/>
          </a:fillRef>
          <a:effectRef idx="1">
            <a:schemeClr val="accent5"/>
          </a:effectRef>
          <a:fontRef idx="minor">
            <a:schemeClr val="dk1"/>
          </a:fontRef>
        </p:style>
        <p:txBody>
          <a:bodyPr/>
          <a:lstStyle/>
          <a:p>
            <a:r>
              <a:rPr lang="en-US" dirty="0" smtClean="0"/>
              <a:t>SITE SELECTION </a:t>
            </a:r>
          </a:p>
        </p:txBody>
      </p:sp>
      <p:sp>
        <p:nvSpPr>
          <p:cNvPr id="5" name="Text Placeholder 4"/>
          <p:cNvSpPr>
            <a:spLocks noGrp="1"/>
          </p:cNvSpPr>
          <p:nvPr>
            <p:ph type="body" sz="half" idx="3"/>
          </p:nvPr>
        </p:nvSpPr>
        <p:spPr>
          <a:xfrm>
            <a:off x="4645025" y="960438"/>
            <a:ext cx="4041775" cy="639762"/>
          </a:xfrm>
        </p:spPr>
        <p:style>
          <a:lnRef idx="1">
            <a:schemeClr val="accent5"/>
          </a:lnRef>
          <a:fillRef idx="2">
            <a:schemeClr val="accent5"/>
          </a:fillRef>
          <a:effectRef idx="1">
            <a:schemeClr val="accent5"/>
          </a:effectRef>
          <a:fontRef idx="minor">
            <a:schemeClr val="dk1"/>
          </a:fontRef>
        </p:style>
        <p:txBody>
          <a:bodyPr>
            <a:normAutofit fontScale="92500" lnSpcReduction="10000"/>
          </a:bodyPr>
          <a:lstStyle/>
          <a:p>
            <a:r>
              <a:rPr lang="en-US" dirty="0" smtClean="0"/>
              <a:t>EQUIPMENT FOR REARING BEES AND MAINTENANCE </a:t>
            </a:r>
          </a:p>
        </p:txBody>
      </p:sp>
      <p:sp>
        <p:nvSpPr>
          <p:cNvPr id="4" name="Content Placeholder 3"/>
          <p:cNvSpPr>
            <a:spLocks noGrp="1"/>
          </p:cNvSpPr>
          <p:nvPr>
            <p:ph sz="quarter" idx="2"/>
          </p:nvPr>
        </p:nvSpPr>
        <p:spPr>
          <a:xfrm>
            <a:off x="457200" y="1828800"/>
            <a:ext cx="4040188" cy="4724400"/>
          </a:xfrm>
        </p:spPr>
        <p:style>
          <a:lnRef idx="1">
            <a:schemeClr val="accent5"/>
          </a:lnRef>
          <a:fillRef idx="2">
            <a:schemeClr val="accent5"/>
          </a:fillRef>
          <a:effectRef idx="1">
            <a:schemeClr val="accent5"/>
          </a:effectRef>
          <a:fontRef idx="minor">
            <a:schemeClr val="dk1"/>
          </a:fontRef>
        </p:style>
        <p:txBody>
          <a:bodyPr>
            <a:noAutofit/>
          </a:bodyPr>
          <a:lstStyle/>
          <a:p>
            <a:pPr lvl="0"/>
            <a:r>
              <a:rPr lang="en-US" sz="2400" b="1" dirty="0" smtClean="0"/>
              <a:t>What to look for when sitting apiary</a:t>
            </a:r>
          </a:p>
          <a:p>
            <a:pPr lvl="0"/>
            <a:r>
              <a:rPr lang="en-US" sz="2400" b="1" dirty="0" smtClean="0"/>
              <a:t>What to do to improvise condition for apiary</a:t>
            </a:r>
          </a:p>
          <a:p>
            <a:pPr lvl="0"/>
            <a:r>
              <a:rPr lang="en-US" sz="2400" b="1" dirty="0" smtClean="0"/>
              <a:t>Acquiring knowledge how to move hive when necessary</a:t>
            </a:r>
          </a:p>
          <a:p>
            <a:pPr lvl="0"/>
            <a:r>
              <a:rPr lang="en-US" sz="2400" b="1" dirty="0" smtClean="0"/>
              <a:t>Things not to be taking or present in the apiary</a:t>
            </a:r>
          </a:p>
          <a:p>
            <a:pPr lvl="0"/>
            <a:r>
              <a:rPr lang="en-US" sz="2400" b="1" dirty="0" smtClean="0"/>
              <a:t>Preparation to site an apiary</a:t>
            </a:r>
          </a:p>
        </p:txBody>
      </p:sp>
      <p:sp>
        <p:nvSpPr>
          <p:cNvPr id="6" name="Content Placeholder 5"/>
          <p:cNvSpPr>
            <a:spLocks noGrp="1"/>
          </p:cNvSpPr>
          <p:nvPr>
            <p:ph sz="quarter" idx="4"/>
          </p:nvPr>
        </p:nvSpPr>
        <p:spPr>
          <a:xfrm>
            <a:off x="4645025" y="1828800"/>
            <a:ext cx="4270375" cy="4724400"/>
          </a:xfrm>
        </p:spPr>
        <p:style>
          <a:lnRef idx="1">
            <a:schemeClr val="accent5"/>
          </a:lnRef>
          <a:fillRef idx="2">
            <a:schemeClr val="accent5"/>
          </a:fillRef>
          <a:effectRef idx="1">
            <a:schemeClr val="accent5"/>
          </a:effectRef>
          <a:fontRef idx="minor">
            <a:schemeClr val="dk1"/>
          </a:fontRef>
        </p:style>
        <p:txBody>
          <a:bodyPr>
            <a:normAutofit/>
          </a:bodyPr>
          <a:lstStyle/>
          <a:p>
            <a:pPr lvl="0"/>
            <a:r>
              <a:rPr lang="en-US" sz="2800" b="1" dirty="0" smtClean="0"/>
              <a:t>Protective equipment</a:t>
            </a:r>
          </a:p>
          <a:p>
            <a:pPr lvl="0"/>
            <a:r>
              <a:rPr lang="en-US" sz="2800" b="1" dirty="0" smtClean="0"/>
              <a:t>Management equipment</a:t>
            </a:r>
          </a:p>
          <a:p>
            <a:pPr lvl="0"/>
            <a:r>
              <a:rPr lang="en-US" sz="2800" b="1" dirty="0" smtClean="0"/>
              <a:t>Harvesting equipment</a:t>
            </a:r>
          </a:p>
          <a:p>
            <a:pPr lvl="0"/>
            <a:r>
              <a:rPr lang="en-US" sz="2800" b="1" dirty="0" smtClean="0"/>
              <a:t>Field equipment</a:t>
            </a:r>
            <a:endParaRPr lang="en-US"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1000"/>
                                        <p:tgtEl>
                                          <p:spTgt spid="4">
                                            <p:bg/>
                                          </p:spTgt>
                                        </p:tgtEl>
                                      </p:cBhvr>
                                    </p:animEffect>
                                    <p:anim calcmode="lin" valueType="num">
                                      <p:cBhvr>
                                        <p:cTn id="8" dur="1000" fill="hold"/>
                                        <p:tgtEl>
                                          <p:spTgt spid="4">
                                            <p:bg/>
                                          </p:spTgt>
                                        </p:tgtEl>
                                        <p:attrNameLst>
                                          <p:attrName>ppt_x</p:attrName>
                                        </p:attrNameLst>
                                      </p:cBhvr>
                                      <p:tavLst>
                                        <p:tav tm="0">
                                          <p:val>
                                            <p:strVal val="#ppt_x"/>
                                          </p:val>
                                        </p:tav>
                                        <p:tav tm="100000">
                                          <p:val>
                                            <p:strVal val="#ppt_x"/>
                                          </p:val>
                                        </p:tav>
                                      </p:tavLst>
                                    </p:anim>
                                    <p:anim calcmode="lin" valueType="num">
                                      <p:cBhvr>
                                        <p:cTn id="9" dur="1000" fill="hold"/>
                                        <p:tgtEl>
                                          <p:spTgt spid="4">
                                            <p:bg/>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fade">
                                      <p:cBhvr>
                                        <p:cTn id="14" dur="1000"/>
                                        <p:tgtEl>
                                          <p:spTgt spid="4">
                                            <p:txEl>
                                              <p:pRg st="0" end="0"/>
                                            </p:txEl>
                                          </p:spTgt>
                                        </p:tgtEl>
                                      </p:cBhvr>
                                    </p:animEffect>
                                    <p:anim calcmode="lin" valueType="num">
                                      <p:cBhvr>
                                        <p:cTn id="15"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Effect transition="in" filter="fade">
                                      <p:cBhvr>
                                        <p:cTn id="21" dur="1000"/>
                                        <p:tgtEl>
                                          <p:spTgt spid="4">
                                            <p:txEl>
                                              <p:pRg st="1" end="1"/>
                                            </p:txEl>
                                          </p:spTgt>
                                        </p:tgtEl>
                                      </p:cBhvr>
                                    </p:animEffect>
                                    <p:anim calcmode="lin" valueType="num">
                                      <p:cBhvr>
                                        <p:cTn id="22"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Effect transition="in" filter="fade">
                                      <p:cBhvr>
                                        <p:cTn id="28" dur="1000"/>
                                        <p:tgtEl>
                                          <p:spTgt spid="4">
                                            <p:txEl>
                                              <p:pRg st="2" end="2"/>
                                            </p:txEl>
                                          </p:spTgt>
                                        </p:tgtEl>
                                      </p:cBhvr>
                                    </p:animEffect>
                                    <p:anim calcmode="lin" valueType="num">
                                      <p:cBhvr>
                                        <p:cTn id="29"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1000"/>
                                        <p:tgtEl>
                                          <p:spTgt spid="4">
                                            <p:txEl>
                                              <p:pRg st="3" end="3"/>
                                            </p:txEl>
                                          </p:spTgt>
                                        </p:tgtEl>
                                      </p:cBhvr>
                                    </p:animEffect>
                                    <p:anim calcmode="lin" valueType="num">
                                      <p:cBhvr>
                                        <p:cTn id="3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Effect transition="in" filter="fade">
                                      <p:cBhvr>
                                        <p:cTn id="42" dur="1000"/>
                                        <p:tgtEl>
                                          <p:spTgt spid="4">
                                            <p:txEl>
                                              <p:pRg st="4" end="4"/>
                                            </p:txEl>
                                          </p:spTgt>
                                        </p:tgtEl>
                                      </p:cBhvr>
                                    </p:animEffect>
                                    <p:anim calcmode="lin" valueType="num">
                                      <p:cBhvr>
                                        <p:cTn id="4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914400"/>
            <a:ext cx="4040188" cy="659352"/>
          </a:xfrm>
        </p:spPr>
        <p:style>
          <a:lnRef idx="1">
            <a:schemeClr val="accent4"/>
          </a:lnRef>
          <a:fillRef idx="2">
            <a:schemeClr val="accent4"/>
          </a:fillRef>
          <a:effectRef idx="1">
            <a:schemeClr val="accent4"/>
          </a:effectRef>
          <a:fontRef idx="minor">
            <a:schemeClr val="dk1"/>
          </a:fontRef>
        </p:style>
        <p:txBody>
          <a:bodyPr/>
          <a:lstStyle/>
          <a:p>
            <a:r>
              <a:rPr lang="en-US" dirty="0" smtClean="0"/>
              <a:t>METHODS OF REARING</a:t>
            </a:r>
          </a:p>
        </p:txBody>
      </p:sp>
      <p:sp>
        <p:nvSpPr>
          <p:cNvPr id="4" name="Text Placeholder 3"/>
          <p:cNvSpPr>
            <a:spLocks noGrp="1"/>
          </p:cNvSpPr>
          <p:nvPr>
            <p:ph type="body" sz="half" idx="3"/>
          </p:nvPr>
        </p:nvSpPr>
        <p:spPr>
          <a:xfrm>
            <a:off x="4645025" y="918909"/>
            <a:ext cx="4194175" cy="654843"/>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algn="ctr"/>
            <a:r>
              <a:rPr lang="en-US" dirty="0" smtClean="0"/>
              <a:t>SEASONAL CALENDAR IN BEE KEEPING </a:t>
            </a:r>
          </a:p>
        </p:txBody>
      </p:sp>
      <p:sp>
        <p:nvSpPr>
          <p:cNvPr id="5" name="Content Placeholder 4"/>
          <p:cNvSpPr>
            <a:spLocks noGrp="1"/>
          </p:cNvSpPr>
          <p:nvPr>
            <p:ph sz="quarter" idx="2"/>
          </p:nvPr>
        </p:nvSpPr>
        <p:spPr>
          <a:xfrm>
            <a:off x="457200" y="1752600"/>
            <a:ext cx="4040188" cy="3845720"/>
          </a:xfrm>
        </p:spPr>
        <p:style>
          <a:lnRef idx="1">
            <a:schemeClr val="accent6"/>
          </a:lnRef>
          <a:fillRef idx="2">
            <a:schemeClr val="accent6"/>
          </a:fillRef>
          <a:effectRef idx="1">
            <a:schemeClr val="accent6"/>
          </a:effectRef>
          <a:fontRef idx="minor">
            <a:schemeClr val="dk1"/>
          </a:fontRef>
        </p:style>
        <p:txBody>
          <a:bodyPr>
            <a:normAutofit/>
          </a:bodyPr>
          <a:lstStyle/>
          <a:p>
            <a:pPr lvl="0"/>
            <a:r>
              <a:rPr lang="en-US" sz="2800" b="1" dirty="0" smtClean="0"/>
              <a:t>Tradition technique</a:t>
            </a:r>
          </a:p>
          <a:p>
            <a:pPr lvl="0"/>
            <a:r>
              <a:rPr lang="en-US" sz="2800" b="1" dirty="0" smtClean="0"/>
              <a:t>Medium technique</a:t>
            </a:r>
          </a:p>
          <a:p>
            <a:pPr lvl="0"/>
            <a:r>
              <a:rPr lang="en-US" sz="2800" b="1" dirty="0" smtClean="0"/>
              <a:t>High technique</a:t>
            </a:r>
          </a:p>
          <a:p>
            <a:r>
              <a:rPr lang="en-US" sz="2800" b="1" dirty="0" smtClean="0"/>
              <a:t> </a:t>
            </a:r>
          </a:p>
          <a:p>
            <a:endParaRPr lang="en-US" sz="2800" b="1" dirty="0" smtClean="0"/>
          </a:p>
          <a:p>
            <a:endParaRPr lang="en-US" sz="2800" b="1" dirty="0"/>
          </a:p>
        </p:txBody>
      </p:sp>
      <p:sp>
        <p:nvSpPr>
          <p:cNvPr id="6" name="Content Placeholder 5"/>
          <p:cNvSpPr>
            <a:spLocks noGrp="1"/>
          </p:cNvSpPr>
          <p:nvPr>
            <p:ph sz="quarter" idx="4"/>
          </p:nvPr>
        </p:nvSpPr>
        <p:spPr>
          <a:xfrm>
            <a:off x="4645025" y="1752600"/>
            <a:ext cx="4041775" cy="3845720"/>
          </a:xfrm>
        </p:spPr>
        <p:style>
          <a:lnRef idx="1">
            <a:schemeClr val="accent6"/>
          </a:lnRef>
          <a:fillRef idx="2">
            <a:schemeClr val="accent6"/>
          </a:fillRef>
          <a:effectRef idx="1">
            <a:schemeClr val="accent6"/>
          </a:effectRef>
          <a:fontRef idx="minor">
            <a:schemeClr val="dk1"/>
          </a:fontRef>
        </p:style>
        <p:txBody>
          <a:bodyPr/>
          <a:lstStyle/>
          <a:p>
            <a:pPr lvl="0"/>
            <a:r>
              <a:rPr lang="en-US" sz="2800" b="1" dirty="0" smtClean="0"/>
              <a:t>Dearth season   </a:t>
            </a:r>
          </a:p>
          <a:p>
            <a:pPr lvl="0"/>
            <a:r>
              <a:rPr lang="en-US" sz="2800" b="1" dirty="0" smtClean="0"/>
              <a:t>Build-up season</a:t>
            </a:r>
          </a:p>
          <a:p>
            <a:pPr lvl="0"/>
            <a:r>
              <a:rPr lang="en-US" sz="2800" b="1" dirty="0" smtClean="0"/>
              <a:t>Nectar-flow season</a:t>
            </a:r>
          </a:p>
          <a:p>
            <a:pPr lvl="0"/>
            <a:r>
              <a:rPr lang="en-US" sz="2800" b="1" dirty="0" smtClean="0"/>
              <a:t>Honey-flow season</a:t>
            </a:r>
          </a:p>
          <a:p>
            <a:pPr>
              <a:buNone/>
            </a:pPr>
            <a:endParaRPr lang="en-US" sz="28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559848"/>
            <a:ext cx="4040188" cy="659352"/>
          </a:xfrm>
        </p:spPr>
        <p:txBody>
          <a:bodyPr/>
          <a:lstStyle/>
          <a:p>
            <a:r>
              <a:rPr lang="en-US" dirty="0" smtClean="0"/>
              <a:t>CLASSIFICATION OF BEES</a:t>
            </a:r>
            <a:endParaRPr lang="en-US" dirty="0"/>
          </a:p>
        </p:txBody>
      </p:sp>
      <p:sp>
        <p:nvSpPr>
          <p:cNvPr id="4" name="Text Placeholder 3"/>
          <p:cNvSpPr>
            <a:spLocks noGrp="1"/>
          </p:cNvSpPr>
          <p:nvPr>
            <p:ph type="body" sz="half" idx="3"/>
          </p:nvPr>
        </p:nvSpPr>
        <p:spPr>
          <a:xfrm>
            <a:off x="4645025" y="564357"/>
            <a:ext cx="4041775" cy="654843"/>
          </a:xfrm>
        </p:spPr>
        <p:txBody>
          <a:bodyPr/>
          <a:lstStyle/>
          <a:p>
            <a:r>
              <a:rPr lang="en-US" dirty="0" smtClean="0"/>
              <a:t>ROUTINE MAINTENANCE</a:t>
            </a:r>
          </a:p>
        </p:txBody>
      </p:sp>
      <p:sp>
        <p:nvSpPr>
          <p:cNvPr id="5" name="Content Placeholder 4"/>
          <p:cNvSpPr>
            <a:spLocks noGrp="1"/>
          </p:cNvSpPr>
          <p:nvPr>
            <p:ph sz="quarter" idx="2"/>
          </p:nvPr>
        </p:nvSpPr>
        <p:spPr>
          <a:xfrm>
            <a:off x="457200" y="1447800"/>
            <a:ext cx="3962400" cy="3845720"/>
          </a:xfrm>
        </p:spPr>
        <p:style>
          <a:lnRef idx="1">
            <a:schemeClr val="accent5"/>
          </a:lnRef>
          <a:fillRef idx="2">
            <a:schemeClr val="accent5"/>
          </a:fillRef>
          <a:effectRef idx="1">
            <a:schemeClr val="accent5"/>
          </a:effectRef>
          <a:fontRef idx="minor">
            <a:schemeClr val="dk1"/>
          </a:fontRef>
        </p:style>
        <p:txBody>
          <a:bodyPr/>
          <a:lstStyle/>
          <a:p>
            <a:pPr lvl="0"/>
            <a:r>
              <a:rPr lang="en-US" sz="2800" b="1" dirty="0" smtClean="0"/>
              <a:t>Organization of bees</a:t>
            </a:r>
          </a:p>
          <a:p>
            <a:pPr lvl="0"/>
            <a:r>
              <a:rPr lang="en-US" sz="2800" b="1" dirty="0" smtClean="0"/>
              <a:t>Variation of bees </a:t>
            </a:r>
          </a:p>
          <a:p>
            <a:pPr lvl="0"/>
            <a:r>
              <a:rPr lang="en-US" sz="2800" b="1" dirty="0" smtClean="0"/>
              <a:t>Characteristics of bees</a:t>
            </a:r>
          </a:p>
        </p:txBody>
      </p:sp>
      <p:sp>
        <p:nvSpPr>
          <p:cNvPr id="6" name="Content Placeholder 5"/>
          <p:cNvSpPr>
            <a:spLocks noGrp="1"/>
          </p:cNvSpPr>
          <p:nvPr>
            <p:ph sz="quarter" idx="4"/>
          </p:nvPr>
        </p:nvSpPr>
        <p:spPr>
          <a:xfrm>
            <a:off x="4645025" y="1447800"/>
            <a:ext cx="4041775" cy="3845720"/>
          </a:xfrm>
        </p:spPr>
        <p:style>
          <a:lnRef idx="1">
            <a:schemeClr val="accent5"/>
          </a:lnRef>
          <a:fillRef idx="2">
            <a:schemeClr val="accent5"/>
          </a:fillRef>
          <a:effectRef idx="1">
            <a:schemeClr val="accent5"/>
          </a:effectRef>
          <a:fontRef idx="minor">
            <a:schemeClr val="dk1"/>
          </a:fontRef>
        </p:style>
        <p:txBody>
          <a:bodyPr>
            <a:normAutofit/>
          </a:bodyPr>
          <a:lstStyle/>
          <a:p>
            <a:pPr lvl="0"/>
            <a:r>
              <a:rPr lang="en-US" sz="2800" b="1" dirty="0" smtClean="0"/>
              <a:t>Keeping hives on stands</a:t>
            </a:r>
          </a:p>
          <a:p>
            <a:pPr lvl="0"/>
            <a:r>
              <a:rPr lang="en-US" sz="2800" b="1" dirty="0" smtClean="0"/>
              <a:t>Keep an extra hive</a:t>
            </a:r>
          </a:p>
          <a:p>
            <a:pPr lvl="0"/>
            <a:r>
              <a:rPr lang="en-US" sz="2800" b="1" dirty="0" smtClean="0"/>
              <a:t>Keep a distance between hives</a:t>
            </a:r>
          </a:p>
          <a:p>
            <a:pPr lvl="0"/>
            <a:r>
              <a:rPr lang="en-US" sz="2800" b="1" dirty="0" smtClean="0"/>
              <a:t>Keep record of activities on apiary</a:t>
            </a:r>
          </a:p>
          <a:p>
            <a:pPr>
              <a:buNone/>
            </a:pPr>
            <a:endParaRPr lang="en-US"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1000" y="685800"/>
            <a:ext cx="4267200" cy="1143000"/>
          </a:xfrm>
        </p:spPr>
        <p:txBody>
          <a:bodyPr/>
          <a:lstStyle/>
          <a:p>
            <a:r>
              <a:rPr lang="en-US" dirty="0" smtClean="0"/>
              <a:t>HARVESTING AND PROCESSING OF HONEY BEE PRODUCTS</a:t>
            </a:r>
          </a:p>
        </p:txBody>
      </p:sp>
      <p:sp>
        <p:nvSpPr>
          <p:cNvPr id="4" name="Text Placeholder 3"/>
          <p:cNvSpPr>
            <a:spLocks noGrp="1"/>
          </p:cNvSpPr>
          <p:nvPr>
            <p:ph type="body" sz="half" idx="3"/>
          </p:nvPr>
        </p:nvSpPr>
        <p:spPr>
          <a:xfrm>
            <a:off x="5026025" y="838200"/>
            <a:ext cx="4041775" cy="654843"/>
          </a:xfrm>
        </p:spPr>
        <p:txBody>
          <a:bodyPr>
            <a:normAutofit fontScale="92500" lnSpcReduction="10000"/>
          </a:bodyPr>
          <a:lstStyle/>
          <a:p>
            <a:r>
              <a:rPr lang="en-US" dirty="0" smtClean="0"/>
              <a:t>PRODUCTS AND USES OF HONEY BEE PROJECT</a:t>
            </a:r>
          </a:p>
        </p:txBody>
      </p:sp>
      <p:sp>
        <p:nvSpPr>
          <p:cNvPr id="5" name="Content Placeholder 4"/>
          <p:cNvSpPr>
            <a:spLocks noGrp="1"/>
          </p:cNvSpPr>
          <p:nvPr>
            <p:ph sz="quarter" idx="2"/>
          </p:nvPr>
        </p:nvSpPr>
        <p:spPr>
          <a:xfrm>
            <a:off x="304800" y="1793080"/>
            <a:ext cx="4572000" cy="4912520"/>
          </a:xfrm>
        </p:spPr>
        <p:style>
          <a:lnRef idx="1">
            <a:schemeClr val="accent4"/>
          </a:lnRef>
          <a:fillRef idx="2">
            <a:schemeClr val="accent4"/>
          </a:fillRef>
          <a:effectRef idx="1">
            <a:schemeClr val="accent4"/>
          </a:effectRef>
          <a:fontRef idx="minor">
            <a:schemeClr val="dk1"/>
          </a:fontRef>
        </p:style>
        <p:txBody>
          <a:bodyPr>
            <a:noAutofit/>
          </a:bodyPr>
          <a:lstStyle/>
          <a:p>
            <a:pPr lvl="0" algn="just">
              <a:buFont typeface="Arial" pitchFamily="34" charset="0"/>
              <a:buChar char="•"/>
            </a:pPr>
            <a:r>
              <a:rPr lang="en-US" sz="2800" b="1" dirty="0" smtClean="0"/>
              <a:t>Sign of honey ripe/ present</a:t>
            </a:r>
          </a:p>
          <a:p>
            <a:pPr lvl="0" algn="just">
              <a:buFont typeface="Arial" pitchFamily="34" charset="0"/>
              <a:buChar char="•"/>
            </a:pPr>
            <a:r>
              <a:rPr lang="en-US" sz="2800" b="1" dirty="0" smtClean="0"/>
              <a:t>What to be put in place before harvesting</a:t>
            </a:r>
          </a:p>
          <a:p>
            <a:pPr lvl="0" algn="just">
              <a:buFont typeface="Arial" pitchFamily="34" charset="0"/>
              <a:buChar char="•"/>
            </a:pPr>
            <a:r>
              <a:rPr lang="en-US" sz="2800" b="1" dirty="0" smtClean="0"/>
              <a:t>Things to be look for in a honey ripped hive</a:t>
            </a:r>
          </a:p>
          <a:p>
            <a:pPr lvl="0" algn="just">
              <a:buFont typeface="Arial" pitchFamily="34" charset="0"/>
              <a:buChar char="•"/>
            </a:pPr>
            <a:r>
              <a:rPr lang="en-US" sz="2800" b="1" dirty="0" smtClean="0"/>
              <a:t>Things to be used for processing of honey and other products</a:t>
            </a:r>
          </a:p>
          <a:p>
            <a:pPr lvl="0" algn="just">
              <a:buFont typeface="Arial" pitchFamily="34" charset="0"/>
              <a:buChar char="•"/>
            </a:pPr>
            <a:r>
              <a:rPr lang="en-US" sz="2800" b="1" dirty="0" smtClean="0"/>
              <a:t>Processing of the other product</a:t>
            </a:r>
          </a:p>
        </p:txBody>
      </p:sp>
      <p:sp>
        <p:nvSpPr>
          <p:cNvPr id="6" name="Content Placeholder 5"/>
          <p:cNvSpPr>
            <a:spLocks noGrp="1"/>
          </p:cNvSpPr>
          <p:nvPr>
            <p:ph sz="quarter" idx="4"/>
          </p:nvPr>
        </p:nvSpPr>
        <p:spPr>
          <a:xfrm>
            <a:off x="5257800" y="1752599"/>
            <a:ext cx="3279775" cy="4725265"/>
          </a:xfrm>
        </p:spPr>
        <p:style>
          <a:lnRef idx="1">
            <a:schemeClr val="accent4"/>
          </a:lnRef>
          <a:fillRef idx="2">
            <a:schemeClr val="accent4"/>
          </a:fillRef>
          <a:effectRef idx="1">
            <a:schemeClr val="accent4"/>
          </a:effectRef>
          <a:fontRef idx="minor">
            <a:schemeClr val="dk1"/>
          </a:fontRef>
        </p:style>
        <p:txBody>
          <a:bodyPr>
            <a:normAutofit/>
          </a:bodyPr>
          <a:lstStyle/>
          <a:p>
            <a:pPr lvl="0"/>
            <a:r>
              <a:rPr lang="en-US" sz="2400" b="1" dirty="0" smtClean="0"/>
              <a:t>Honey</a:t>
            </a:r>
          </a:p>
          <a:p>
            <a:pPr lvl="0"/>
            <a:r>
              <a:rPr lang="en-US" sz="2400" b="1" dirty="0" smtClean="0"/>
              <a:t>Wax</a:t>
            </a:r>
          </a:p>
          <a:p>
            <a:pPr lvl="0"/>
            <a:r>
              <a:rPr lang="en-US" sz="2400" b="1" dirty="0" smtClean="0"/>
              <a:t>Pollen </a:t>
            </a:r>
          </a:p>
          <a:p>
            <a:pPr lvl="0"/>
            <a:r>
              <a:rPr lang="en-US" sz="2400" b="1" dirty="0" err="1" smtClean="0"/>
              <a:t>Propolis</a:t>
            </a:r>
            <a:endParaRPr lang="en-US" sz="2400" b="1" dirty="0" smtClean="0"/>
          </a:p>
          <a:p>
            <a:pPr lvl="0"/>
            <a:r>
              <a:rPr lang="en-US" sz="2400" b="1" dirty="0" smtClean="0"/>
              <a:t>Venom</a:t>
            </a:r>
          </a:p>
          <a:p>
            <a:pPr lvl="0"/>
            <a:r>
              <a:rPr lang="en-US" sz="2400" b="1" dirty="0" smtClean="0"/>
              <a:t>Young bee</a:t>
            </a:r>
          </a:p>
          <a:p>
            <a:pPr lvl="0"/>
            <a:r>
              <a:rPr lang="en-US" sz="2400" b="1" dirty="0" smtClean="0"/>
              <a:t>Hive air </a:t>
            </a:r>
          </a:p>
          <a:p>
            <a:pPr lvl="0"/>
            <a:r>
              <a:rPr lang="en-US" sz="2400" b="1" dirty="0" smtClean="0"/>
              <a:t>Others</a:t>
            </a:r>
            <a:endParaRPr lang="en-US" sz="24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9400" y="228600"/>
            <a:ext cx="4038600" cy="743712"/>
          </a:xfrm>
        </p:spPr>
        <p:txBody>
          <a:bodyPr>
            <a:normAutofit fontScale="90000"/>
          </a:bodyPr>
          <a:lstStyle/>
          <a:p>
            <a:r>
              <a:rPr lang="en-US" b="1" dirty="0" smtClean="0"/>
              <a:t>INTRODUCTION</a:t>
            </a:r>
            <a:endParaRPr lang="en-US" b="1" dirty="0"/>
          </a:p>
        </p:txBody>
      </p:sp>
      <p:sp>
        <p:nvSpPr>
          <p:cNvPr id="3" name="Content Placeholder 2"/>
          <p:cNvSpPr>
            <a:spLocks noGrp="1"/>
          </p:cNvSpPr>
          <p:nvPr>
            <p:ph idx="1"/>
          </p:nvPr>
        </p:nvSpPr>
        <p:spPr>
          <a:xfrm>
            <a:off x="457200" y="1143000"/>
            <a:ext cx="8229600" cy="5105400"/>
          </a:xfrm>
        </p:spPr>
        <p:style>
          <a:lnRef idx="1">
            <a:schemeClr val="accent3"/>
          </a:lnRef>
          <a:fillRef idx="2">
            <a:schemeClr val="accent3"/>
          </a:fillRef>
          <a:effectRef idx="1">
            <a:schemeClr val="accent3"/>
          </a:effectRef>
          <a:fontRef idx="minor">
            <a:schemeClr val="dk1"/>
          </a:fontRef>
        </p:style>
        <p:txBody>
          <a:bodyPr>
            <a:noAutofit/>
          </a:bodyPr>
          <a:lstStyle/>
          <a:p>
            <a:pPr algn="just"/>
            <a:r>
              <a:rPr lang="en-US" sz="2800" b="1" dirty="0" smtClean="0"/>
              <a:t>Beekeeping also known as Apiculture is the rearing of the insect bee. </a:t>
            </a:r>
          </a:p>
          <a:p>
            <a:pPr algn="just">
              <a:buNone/>
            </a:pPr>
            <a:endParaRPr lang="en-US" sz="2800" b="1" dirty="0" smtClean="0"/>
          </a:p>
          <a:p>
            <a:pPr algn="just"/>
            <a:r>
              <a:rPr lang="en-US" sz="2800" b="1" dirty="0" smtClean="0"/>
              <a:t>The main reason for beekeeping is to produce honey. </a:t>
            </a:r>
          </a:p>
          <a:p>
            <a:pPr algn="just"/>
            <a:r>
              <a:rPr lang="en-US" sz="2800" b="1" dirty="0" smtClean="0"/>
              <a:t>Bee honey is a natural sweetener easily digestible by children and adults. </a:t>
            </a:r>
          </a:p>
          <a:p>
            <a:pPr algn="just"/>
            <a:endParaRPr lang="en-US" sz="2800" b="1" dirty="0" smtClean="0"/>
          </a:p>
          <a:p>
            <a:pPr algn="just"/>
            <a:r>
              <a:rPr lang="en-US" sz="2800" b="1" dirty="0" smtClean="0"/>
              <a:t>It provides an incredible punch of vitamins, minerals, enzymes, proteins and amino acids.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76200"/>
            <a:ext cx="4419600" cy="762000"/>
          </a:xfrm>
        </p:spPr>
        <p:txBody>
          <a:bodyPr>
            <a:normAutofit fontScale="90000"/>
          </a:bodyPr>
          <a:lstStyle/>
          <a:p>
            <a:pPr algn="ctr"/>
            <a:r>
              <a:rPr lang="en-US" dirty="0" smtClean="0"/>
              <a:t>USES OF HONEY</a:t>
            </a:r>
            <a:endParaRPr lang="en-US" dirty="0"/>
          </a:p>
        </p:txBody>
      </p:sp>
      <p:sp>
        <p:nvSpPr>
          <p:cNvPr id="3" name="Content Placeholder 2"/>
          <p:cNvSpPr>
            <a:spLocks noGrp="1"/>
          </p:cNvSpPr>
          <p:nvPr>
            <p:ph idx="1"/>
          </p:nvPr>
        </p:nvSpPr>
        <p:spPr>
          <a:xfrm>
            <a:off x="381000" y="838200"/>
            <a:ext cx="8229600" cy="5791200"/>
          </a:xfrm>
        </p:spPr>
        <p:style>
          <a:lnRef idx="1">
            <a:schemeClr val="accent5"/>
          </a:lnRef>
          <a:fillRef idx="2">
            <a:schemeClr val="accent5"/>
          </a:fillRef>
          <a:effectRef idx="1">
            <a:schemeClr val="accent5"/>
          </a:effectRef>
          <a:fontRef idx="minor">
            <a:schemeClr val="dk1"/>
          </a:fontRef>
        </p:style>
        <p:txBody>
          <a:bodyPr>
            <a:noAutofit/>
          </a:bodyPr>
          <a:lstStyle/>
          <a:p>
            <a:r>
              <a:rPr lang="en-US" sz="2800" b="1" dirty="0" smtClean="0"/>
              <a:t>Natural pure bee honey could be used for several curative purposes and it is highly recommended for those with various ailments such as:</a:t>
            </a:r>
          </a:p>
          <a:p>
            <a:r>
              <a:rPr lang="en-US" sz="2800" b="1" dirty="0" smtClean="0"/>
              <a:t> asthma</a:t>
            </a:r>
          </a:p>
          <a:p>
            <a:r>
              <a:rPr lang="en-US" sz="2800" b="1" dirty="0" smtClean="0"/>
              <a:t>boils </a:t>
            </a:r>
          </a:p>
          <a:p>
            <a:r>
              <a:rPr lang="en-US" sz="2800" b="1" dirty="0" smtClean="0"/>
              <a:t>whitlows, burns, </a:t>
            </a:r>
          </a:p>
          <a:p>
            <a:r>
              <a:rPr lang="en-US" sz="2800" b="1" dirty="0" smtClean="0"/>
              <a:t>cold/catarrh, severe coughs</a:t>
            </a:r>
          </a:p>
          <a:p>
            <a:r>
              <a:rPr lang="en-US" sz="2800" b="1" dirty="0" smtClean="0"/>
              <a:t>gastric ulcer</a:t>
            </a:r>
          </a:p>
          <a:p>
            <a:r>
              <a:rPr lang="en-US" sz="2800" b="1" dirty="0" smtClean="0"/>
              <a:t>hypertension, heart related diseases</a:t>
            </a:r>
          </a:p>
          <a:p>
            <a:r>
              <a:rPr lang="en-US" sz="2800" b="1" dirty="0" smtClean="0"/>
              <a:t>Libido</a:t>
            </a:r>
          </a:p>
          <a:p>
            <a:r>
              <a:rPr lang="en-US" sz="2800" b="1" dirty="0" smtClean="0"/>
              <a:t> menstrual problems, etc.</a:t>
            </a:r>
          </a:p>
          <a:p>
            <a:pPr>
              <a:buNone/>
            </a:pPr>
            <a:endParaRPr lang="en-US" sz="2800"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43600" y="4191000"/>
            <a:ext cx="2362200" cy="68580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2409825"/>
            <a:ext cx="2362200" cy="1781175"/>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61</TotalTime>
  <Words>1524</Words>
  <Application>Microsoft Office PowerPoint</Application>
  <PresentationFormat>On-screen Show (4:3)</PresentationFormat>
  <Paragraphs>222</Paragraphs>
  <Slides>32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Amienne</vt:lpstr>
      <vt:lpstr>Arial</vt:lpstr>
      <vt:lpstr>Calibri</vt:lpstr>
      <vt:lpstr>Constantia</vt:lpstr>
      <vt:lpstr>Wingdings 2</vt:lpstr>
      <vt:lpstr>Flow</vt:lpstr>
      <vt:lpstr>PowerPoint Presentation</vt:lpstr>
      <vt:lpstr>MODULES ON  BEE KEEPING TRAINING  FOR  BEE FARMERS  </vt:lpstr>
      <vt:lpstr>PowerPoint Presentation</vt:lpstr>
      <vt:lpstr>PowerPoint Presentation</vt:lpstr>
      <vt:lpstr>PowerPoint Presentation</vt:lpstr>
      <vt:lpstr>PowerPoint Presentation</vt:lpstr>
      <vt:lpstr>PowerPoint Presentation</vt:lpstr>
      <vt:lpstr>INTRODUCTION</vt:lpstr>
      <vt:lpstr>USES OF HONEY</vt:lpstr>
      <vt:lpstr>PowerPoint Presentation</vt:lpstr>
      <vt:lpstr>PowerPoint Presentation</vt:lpstr>
      <vt:lpstr>PowerPoint Presentation</vt:lpstr>
      <vt:lpstr>PowerPoint Presentation</vt:lpstr>
      <vt:lpstr>PowerPoint Presentation</vt:lpstr>
      <vt:lpstr>GENERAL CONSIDERATIONS AND REQUIREMENT FOR APIARY/BEEKEEPING</vt:lpstr>
      <vt:lpstr>PowerPoint Presentation</vt:lpstr>
      <vt:lpstr>AVAILABILITY OF BEEKEEPING EQUIPMENT</vt:lpstr>
      <vt:lpstr>PowerPoint Presentation</vt:lpstr>
      <vt:lpstr>PowerPoint Presentation</vt:lpstr>
      <vt:lpstr>PowerPoint Presentation</vt:lpstr>
      <vt:lpstr>PowerPoint Presentation</vt:lpstr>
      <vt:lpstr>PowerPoint Presentation</vt:lpstr>
      <vt:lpstr>GOOD MANAGEMENT</vt:lpstr>
      <vt:lpstr>PowerPoint Presentation</vt:lpstr>
      <vt:lpstr>INVESTMENT COSTS</vt:lpstr>
      <vt:lpstr>Investment cost cont’d</vt:lpstr>
      <vt:lpstr>PROCESSING TECHNIQUE</vt:lpstr>
      <vt:lpstr>PROCESSING AND PACKAGING OF HONEY</vt:lpstr>
      <vt:lpstr>Processing and packaging cont’d</vt:lpstr>
      <vt:lpstr>MARKETING/INCOME</vt:lpstr>
      <vt:lpstr>Marketing/Income</vt:lpstr>
      <vt:lpstr>Marketing/income cont’d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KEHINDE</dc:creator>
  <cp:lastModifiedBy>ACF</cp:lastModifiedBy>
  <cp:revision>41</cp:revision>
  <dcterms:created xsi:type="dcterms:W3CDTF">2017-06-14T19:33:41Z</dcterms:created>
  <dcterms:modified xsi:type="dcterms:W3CDTF">2020-10-12T07:48:58Z</dcterms:modified>
</cp:coreProperties>
</file>