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handoutMasterIdLst>
    <p:handoutMasterId r:id="rId22"/>
  </p:handoutMasterIdLst>
  <p:sldIdLst>
    <p:sldId id="265" r:id="rId2"/>
    <p:sldId id="270" r:id="rId3"/>
    <p:sldId id="267" r:id="rId4"/>
    <p:sldId id="268" r:id="rId5"/>
    <p:sldId id="269"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notesViewPr>
    <p:cSldViewPr>
      <p:cViewPr varScale="1">
        <p:scale>
          <a:sx n="74" d="100"/>
          <a:sy n="74" d="100"/>
        </p:scale>
        <p:origin x="-942" y="-9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E2AF9DF7-54F2-4C1B-8E1B-1788F9ABD8DE}" type="slidenum">
              <a:rPr lang="en-GB" smtClean="0"/>
              <a:pPr/>
              <a:t>‹#›</a:t>
            </a:fld>
            <a:endParaRPr lang="en-GB"/>
          </a:p>
        </p:txBody>
      </p:sp>
      <p:sp>
        <p:nvSpPr>
          <p:cNvPr id="6" name="Date Placeholder 5"/>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F336DCC8-81F2-469A-9D96-B0DECA71E270}" type="datetimeFigureOut">
              <a:rPr lang="en-GB" smtClean="0"/>
              <a:pPr/>
              <a:t>30/03/2014</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92A26932-7272-43B9-BCE4-EBE5A60B333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A26932-7272-43B9-BCE4-EBE5A60B333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A26932-7272-43B9-BCE4-EBE5A60B333B}"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C7D427-763F-41F6-991C-D3E00D663D41}" type="datetimeFigureOut">
              <a:rPr lang="en-GB" smtClean="0"/>
              <a:pPr/>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2A487-3613-4419-92D4-E6591583D3F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A26932-7272-43B9-BCE4-EBE5A60B333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A26932-7272-43B9-BCE4-EBE5A60B333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A26932-7272-43B9-BCE4-EBE5A60B333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A26932-7272-43B9-BCE4-EBE5A60B333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A26932-7272-43B9-BCE4-EBE5A60B333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A26932-7272-43B9-BCE4-EBE5A60B333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A26932-7272-43B9-BCE4-EBE5A60B333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BBE4AD-1F02-4405-BDA8-65BA7E30E8A0}" type="datetimeFigureOut">
              <a:rPr lang="en-GB" smtClean="0"/>
              <a:pPr/>
              <a:t>30/03/2014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92A26932-7272-43B9-BCE4-EBE5A60B333B}"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BBE4AD-1F02-4405-BDA8-65BA7E30E8A0}" type="datetimeFigureOut">
              <a:rPr lang="en-GB" smtClean="0"/>
              <a:pPr/>
              <a:t>30/03/2014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A26932-7272-43B9-BCE4-EBE5A60B333B}"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normAutofit fontScale="90000"/>
          </a:bodyPr>
          <a:lstStyle/>
          <a:p>
            <a:pPr marR="0" algn="ctr" rtl="0"/>
            <a:r>
              <a:rPr lang="en-GB" sz="4800" b="1" baseline="0" dirty="0" smtClean="0">
                <a:latin typeface="Arial" pitchFamily="34" charset="0"/>
                <a:cs typeface="Arial" pitchFamily="34" charset="0"/>
              </a:rPr>
              <a:t/>
            </a:r>
            <a:br>
              <a:rPr lang="en-GB" sz="4800" b="1" baseline="0" dirty="0" smtClean="0">
                <a:latin typeface="Arial" pitchFamily="34" charset="0"/>
                <a:cs typeface="Arial" pitchFamily="34" charset="0"/>
              </a:rPr>
            </a:br>
            <a:r>
              <a:rPr lang="en-GB" sz="4800" b="1" dirty="0" smtClean="0">
                <a:latin typeface="Arial" pitchFamily="34" charset="0"/>
                <a:cs typeface="Arial" pitchFamily="34" charset="0"/>
              </a:rPr>
              <a:t/>
            </a:r>
            <a:br>
              <a:rPr lang="en-GB" sz="4800" b="1" dirty="0" smtClean="0">
                <a:latin typeface="Arial" pitchFamily="34" charset="0"/>
                <a:cs typeface="Arial" pitchFamily="34" charset="0"/>
              </a:rPr>
            </a:br>
            <a:r>
              <a:rPr lang="en-GB" sz="4800" b="1" dirty="0" smtClean="0">
                <a:latin typeface="Arial" pitchFamily="34" charset="0"/>
                <a:cs typeface="Arial" pitchFamily="34" charset="0"/>
              </a:rPr>
              <a:t/>
            </a:r>
            <a:br>
              <a:rPr lang="en-GB" sz="4800" b="1" dirty="0" smtClean="0">
                <a:latin typeface="Arial" pitchFamily="34" charset="0"/>
                <a:cs typeface="Arial" pitchFamily="34" charset="0"/>
              </a:rPr>
            </a:br>
            <a:r>
              <a:rPr lang="en-GB" sz="4800" b="1" dirty="0" smtClean="0">
                <a:latin typeface="Arial" pitchFamily="34" charset="0"/>
                <a:cs typeface="Arial" pitchFamily="34" charset="0"/>
              </a:rPr>
              <a:t/>
            </a:r>
            <a:br>
              <a:rPr lang="en-GB" sz="4800" b="1" dirty="0" smtClean="0">
                <a:latin typeface="Arial" pitchFamily="34" charset="0"/>
                <a:cs typeface="Arial" pitchFamily="34" charset="0"/>
              </a:rPr>
            </a:br>
            <a:r>
              <a:rPr lang="en-GB" sz="4800" b="1" baseline="0" dirty="0" smtClean="0">
                <a:latin typeface="Arial" pitchFamily="34" charset="0"/>
                <a:cs typeface="Arial" pitchFamily="34" charset="0"/>
              </a:rPr>
              <a:t>Sustainability</a:t>
            </a:r>
            <a:r>
              <a:rPr lang="en-GB" sz="4800" b="1" baseline="0" dirty="0" smtClean="0">
                <a:latin typeface="Calibri"/>
              </a:rPr>
              <a:t> </a:t>
            </a:r>
            <a:r>
              <a:rPr lang="en-GB" sz="4800" b="1" baseline="0" dirty="0" smtClean="0">
                <a:latin typeface="Calibri"/>
              </a:rPr>
              <a:t>Strategy </a:t>
            </a:r>
            <a:br>
              <a:rPr lang="en-GB" sz="4800" b="1" baseline="0" dirty="0" smtClean="0">
                <a:latin typeface="Calibri"/>
              </a:rPr>
            </a:br>
            <a:r>
              <a:rPr lang="en-GB" sz="4800" b="1" baseline="0" dirty="0" smtClean="0">
                <a:latin typeface="Calibri"/>
              </a:rPr>
              <a:t>for </a:t>
            </a:r>
            <a:br>
              <a:rPr lang="en-GB" sz="4800" b="1" baseline="0" dirty="0" smtClean="0">
                <a:latin typeface="Calibri"/>
              </a:rPr>
            </a:br>
            <a:r>
              <a:rPr lang="en-GB" sz="4800" b="1" baseline="0" dirty="0" smtClean="0">
                <a:latin typeface="Calibri"/>
              </a:rPr>
              <a:t>MWACRIMU FARMS FOUNDATION LIMITED (MFF Ltd)</a:t>
            </a:r>
            <a:endParaRPr lang="en-GB" sz="4800" b="1" baseline="0" dirty="0" smtClean="0">
              <a:latin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229600" cy="4724400"/>
          </a:xfrm>
        </p:spPr>
        <p:txBody>
          <a:bodyPr>
            <a:normAutofit/>
          </a:bodyPr>
          <a:lstStyle/>
          <a:p>
            <a:pPr lvl="0">
              <a:buNone/>
            </a:pPr>
            <a:r>
              <a:rPr lang="en-GB" sz="1500" b="1" i="1" dirty="0" smtClean="0"/>
              <a:t>iii.	The  Programs Director</a:t>
            </a:r>
            <a:endParaRPr lang="en-GB" sz="1500" dirty="0"/>
          </a:p>
          <a:p>
            <a:pPr>
              <a:buNone/>
            </a:pPr>
            <a:r>
              <a:rPr lang="en-GB" sz="1500" dirty="0"/>
              <a:t>The </a:t>
            </a:r>
            <a:r>
              <a:rPr lang="en-GB" sz="1500" dirty="0" smtClean="0"/>
              <a:t>Programs Director</a:t>
            </a:r>
            <a:r>
              <a:rPr lang="en-GB" sz="1500" dirty="0"/>
              <a:t>, who will be a member of the National </a:t>
            </a:r>
            <a:r>
              <a:rPr lang="en-GB" sz="1500" dirty="0" smtClean="0"/>
              <a:t>Advisory Board </a:t>
            </a:r>
            <a:r>
              <a:rPr lang="en-GB" sz="1500" dirty="0"/>
              <a:t>and  </a:t>
            </a:r>
            <a:r>
              <a:rPr lang="en-GB" sz="1500" dirty="0" smtClean="0"/>
              <a:t>serve as </a:t>
            </a:r>
          </a:p>
          <a:p>
            <a:pPr>
              <a:buNone/>
            </a:pPr>
            <a:r>
              <a:rPr lang="en-GB" sz="1500" dirty="0" smtClean="0"/>
              <a:t>Secretary</a:t>
            </a:r>
            <a:r>
              <a:rPr lang="en-GB" sz="1500" dirty="0"/>
              <a:t>, </a:t>
            </a:r>
            <a:r>
              <a:rPr lang="en-GB" sz="1500" dirty="0" smtClean="0"/>
              <a:t>will play </a:t>
            </a:r>
            <a:r>
              <a:rPr lang="en-GB" sz="1500" dirty="0"/>
              <a:t>an </a:t>
            </a:r>
            <a:r>
              <a:rPr lang="en-GB" sz="1500" dirty="0" smtClean="0"/>
              <a:t>important </a:t>
            </a:r>
            <a:r>
              <a:rPr lang="en-GB" sz="1500" dirty="0"/>
              <a:t>co-ordinating role </a:t>
            </a:r>
            <a:r>
              <a:rPr lang="en-GB" sz="1500" dirty="0" smtClean="0"/>
              <a:t>between the </a:t>
            </a:r>
            <a:r>
              <a:rPr lang="en-GB" sz="1500" dirty="0"/>
              <a:t>National </a:t>
            </a:r>
            <a:r>
              <a:rPr lang="en-GB" sz="1500" dirty="0" smtClean="0"/>
              <a:t>Advisory Board </a:t>
            </a:r>
            <a:r>
              <a:rPr lang="en-GB" sz="1500" dirty="0"/>
              <a:t>and the </a:t>
            </a:r>
            <a:endParaRPr lang="en-GB" sz="1500" dirty="0" smtClean="0"/>
          </a:p>
          <a:p>
            <a:pPr>
              <a:buNone/>
            </a:pPr>
            <a:r>
              <a:rPr lang="en-GB" sz="1500" dirty="0" smtClean="0"/>
              <a:t>Institution / Organisation.</a:t>
            </a:r>
          </a:p>
          <a:p>
            <a:pPr>
              <a:buNone/>
            </a:pPr>
            <a:endParaRPr lang="en-GB" sz="1500" dirty="0"/>
          </a:p>
          <a:p>
            <a:pPr>
              <a:buNone/>
            </a:pPr>
            <a:r>
              <a:rPr lang="en-GB" sz="1500" dirty="0"/>
              <a:t>The position will be important in ensuring </a:t>
            </a:r>
            <a:r>
              <a:rPr lang="en-GB" sz="1500" dirty="0" smtClean="0"/>
              <a:t>successful institutionalisation </a:t>
            </a:r>
            <a:r>
              <a:rPr lang="en-GB" sz="1500" dirty="0"/>
              <a:t>of all issues emerging </a:t>
            </a:r>
            <a:endParaRPr lang="en-GB" sz="1500" dirty="0" smtClean="0"/>
          </a:p>
          <a:p>
            <a:pPr>
              <a:buNone/>
            </a:pPr>
            <a:r>
              <a:rPr lang="en-GB" sz="1500" dirty="0" smtClean="0"/>
              <a:t>from board </a:t>
            </a:r>
            <a:r>
              <a:rPr lang="en-GB" sz="1500" dirty="0"/>
              <a:t>meetings </a:t>
            </a:r>
            <a:r>
              <a:rPr lang="en-GB" sz="1500" dirty="0" smtClean="0"/>
              <a:t>and also </a:t>
            </a:r>
            <a:r>
              <a:rPr lang="en-GB" sz="1500" dirty="0"/>
              <a:t>in ensuring that all relevant strategy and operational issues </a:t>
            </a:r>
            <a:r>
              <a:rPr lang="en-GB" sz="1500" dirty="0" smtClean="0"/>
              <a:t>are</a:t>
            </a:r>
          </a:p>
          <a:p>
            <a:pPr>
              <a:buNone/>
            </a:pPr>
            <a:r>
              <a:rPr lang="en-GB" sz="1500" dirty="0" smtClean="0"/>
              <a:t>brought </a:t>
            </a:r>
            <a:r>
              <a:rPr lang="en-GB" sz="1500" dirty="0"/>
              <a:t>to the </a:t>
            </a:r>
            <a:r>
              <a:rPr lang="en-GB" sz="1500" dirty="0" smtClean="0"/>
              <a:t>attention </a:t>
            </a:r>
            <a:r>
              <a:rPr lang="en-GB" sz="1500" dirty="0"/>
              <a:t>of the National </a:t>
            </a:r>
            <a:r>
              <a:rPr lang="en-GB" sz="1500" dirty="0" smtClean="0"/>
              <a:t>Advisory Board</a:t>
            </a:r>
            <a:r>
              <a:rPr lang="en-GB" sz="1500" dirty="0"/>
              <a:t>.</a:t>
            </a:r>
          </a:p>
          <a:p>
            <a:pPr>
              <a:buNone/>
            </a:pPr>
            <a:endParaRPr lang="en-GB" sz="1500" dirty="0" smtClean="0"/>
          </a:p>
          <a:p>
            <a:pPr>
              <a:buNone/>
            </a:pPr>
            <a:r>
              <a:rPr lang="en-GB" sz="1500" dirty="0" smtClean="0"/>
              <a:t>An </a:t>
            </a:r>
            <a:r>
              <a:rPr lang="en-GB" sz="1500" dirty="0"/>
              <a:t>equally important role will be to ensure that, in its </a:t>
            </a:r>
            <a:r>
              <a:rPr lang="en-GB" sz="1500" dirty="0" smtClean="0"/>
              <a:t>engagement with </a:t>
            </a:r>
            <a:r>
              <a:rPr lang="en-GB" sz="1500" dirty="0"/>
              <a:t>internal and external </a:t>
            </a:r>
            <a:endParaRPr lang="en-GB" sz="1500" dirty="0" smtClean="0"/>
          </a:p>
          <a:p>
            <a:pPr>
              <a:buNone/>
            </a:pPr>
            <a:r>
              <a:rPr lang="en-GB" sz="1500" dirty="0" smtClean="0"/>
              <a:t>stakeholders</a:t>
            </a:r>
            <a:r>
              <a:rPr lang="en-GB" sz="1500" dirty="0"/>
              <a:t>, the institution projects a clear </a:t>
            </a:r>
            <a:r>
              <a:rPr lang="en-GB" sz="1500" dirty="0" smtClean="0"/>
              <a:t>brand based </a:t>
            </a:r>
            <a:r>
              <a:rPr lang="en-GB" sz="1500" dirty="0"/>
              <a:t>on the organisation, its programmes </a:t>
            </a:r>
            <a:r>
              <a:rPr lang="en-GB" sz="1500" dirty="0" smtClean="0"/>
              <a:t>and</a:t>
            </a:r>
          </a:p>
          <a:p>
            <a:pPr>
              <a:buNone/>
            </a:pPr>
            <a:r>
              <a:rPr lang="en-GB" sz="1500" dirty="0" smtClean="0"/>
              <a:t>the philosophies underpinning </a:t>
            </a:r>
            <a:r>
              <a:rPr lang="en-GB" sz="1500" dirty="0"/>
              <a:t>them.</a:t>
            </a:r>
          </a:p>
          <a:p>
            <a:pPr>
              <a:buNone/>
            </a:pP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4525963"/>
          </a:xfrm>
        </p:spPr>
        <p:txBody>
          <a:bodyPr>
            <a:normAutofit/>
          </a:bodyPr>
          <a:lstStyle/>
          <a:p>
            <a:pPr lvl="0">
              <a:buNone/>
            </a:pPr>
            <a:r>
              <a:rPr lang="en-GB" sz="1500" b="1" i="1" dirty="0" smtClean="0"/>
              <a:t>iv.	Programmes </a:t>
            </a:r>
            <a:r>
              <a:rPr lang="en-GB" sz="1500" b="1" i="1" dirty="0"/>
              <a:t>Management</a:t>
            </a:r>
            <a:endParaRPr lang="en-GB" sz="1500" dirty="0"/>
          </a:p>
          <a:p>
            <a:pPr>
              <a:buNone/>
            </a:pPr>
            <a:endParaRPr lang="en-GB" sz="1500" dirty="0" smtClean="0"/>
          </a:p>
          <a:p>
            <a:pPr>
              <a:buNone/>
            </a:pPr>
            <a:r>
              <a:rPr lang="en-GB" sz="1500" dirty="0" smtClean="0"/>
              <a:t>As </a:t>
            </a:r>
            <a:r>
              <a:rPr lang="en-GB" sz="1500" dirty="0"/>
              <a:t>the institution’s engine, the </a:t>
            </a:r>
            <a:r>
              <a:rPr lang="en-GB" sz="1500" dirty="0" smtClean="0"/>
              <a:t>Programmes </a:t>
            </a:r>
            <a:r>
              <a:rPr lang="en-GB" sz="1500" dirty="0"/>
              <a:t>M</a:t>
            </a:r>
            <a:r>
              <a:rPr lang="en-GB" sz="1500" dirty="0" smtClean="0"/>
              <a:t>anagement </a:t>
            </a:r>
            <a:r>
              <a:rPr lang="en-GB" sz="1500" dirty="0"/>
              <a:t>U</a:t>
            </a:r>
            <a:r>
              <a:rPr lang="en-GB" sz="1500" dirty="0" smtClean="0"/>
              <a:t>nit </a:t>
            </a:r>
            <a:r>
              <a:rPr lang="en-GB" sz="1500" dirty="0"/>
              <a:t>will play a critical role in </a:t>
            </a:r>
            <a:r>
              <a:rPr lang="en-GB" sz="1500" dirty="0" smtClean="0"/>
              <a:t>the</a:t>
            </a:r>
          </a:p>
          <a:p>
            <a:pPr>
              <a:buNone/>
            </a:pPr>
            <a:r>
              <a:rPr lang="en-GB" sz="1500" dirty="0" smtClean="0"/>
              <a:t>overall sustainability </a:t>
            </a:r>
            <a:r>
              <a:rPr lang="en-GB" sz="1500" dirty="0"/>
              <a:t>of </a:t>
            </a:r>
            <a:r>
              <a:rPr lang="en-GB" sz="1500" dirty="0" smtClean="0"/>
              <a:t>MFF Ltd. </a:t>
            </a:r>
            <a:r>
              <a:rPr lang="en-GB" sz="1500" dirty="0"/>
              <a:t>They will carry the brand beyond the institution through the </a:t>
            </a:r>
            <a:endParaRPr lang="en-GB" sz="1500" dirty="0" smtClean="0"/>
          </a:p>
          <a:p>
            <a:pPr>
              <a:buNone/>
            </a:pPr>
            <a:r>
              <a:rPr lang="en-GB" sz="1500" dirty="0" smtClean="0"/>
              <a:t>products </a:t>
            </a:r>
            <a:r>
              <a:rPr lang="en-GB" sz="1500" dirty="0"/>
              <a:t>being </a:t>
            </a:r>
            <a:r>
              <a:rPr lang="en-GB" sz="1500" dirty="0" smtClean="0"/>
              <a:t> implemented and </a:t>
            </a:r>
            <a:r>
              <a:rPr lang="en-GB" sz="1500" dirty="0"/>
              <a:t>the manner in which this is done. This has a significant </a:t>
            </a:r>
            <a:r>
              <a:rPr lang="en-GB" sz="1500" dirty="0" smtClean="0"/>
              <a:t>impact </a:t>
            </a:r>
          </a:p>
          <a:p>
            <a:pPr>
              <a:buNone/>
            </a:pPr>
            <a:r>
              <a:rPr lang="en-GB" sz="1500" dirty="0" smtClean="0"/>
              <a:t>on stakeholder  perceptions </a:t>
            </a:r>
            <a:r>
              <a:rPr lang="en-GB" sz="1500" dirty="0"/>
              <a:t>and the form </a:t>
            </a:r>
            <a:r>
              <a:rPr lang="en-GB" sz="1500" dirty="0" smtClean="0"/>
              <a:t>and </a:t>
            </a:r>
            <a:r>
              <a:rPr lang="en-GB" sz="1500" dirty="0"/>
              <a:t>nature of relationships that could be built as a </a:t>
            </a:r>
            <a:endParaRPr lang="en-GB" sz="1500" dirty="0" smtClean="0"/>
          </a:p>
          <a:p>
            <a:pPr>
              <a:buNone/>
            </a:pPr>
            <a:r>
              <a:rPr lang="en-GB" sz="1500" dirty="0" smtClean="0"/>
              <a:t>result</a:t>
            </a:r>
            <a:r>
              <a:rPr lang="en-GB" sz="1500" dirty="0"/>
              <a:t>. </a:t>
            </a:r>
          </a:p>
          <a:p>
            <a:pPr>
              <a:buNone/>
            </a:pPr>
            <a:endParaRPr lang="en-GB" sz="1500" dirty="0" smtClean="0"/>
          </a:p>
          <a:p>
            <a:pPr>
              <a:buNone/>
            </a:pPr>
            <a:r>
              <a:rPr lang="en-GB" sz="1500" dirty="0" smtClean="0"/>
              <a:t>Programme </a:t>
            </a:r>
            <a:r>
              <a:rPr lang="en-GB" sz="1500" dirty="0"/>
              <a:t>S</a:t>
            </a:r>
            <a:r>
              <a:rPr lang="en-GB" sz="1500" dirty="0" smtClean="0"/>
              <a:t>taff </a:t>
            </a:r>
            <a:r>
              <a:rPr lang="en-GB" sz="1500" dirty="0"/>
              <a:t>will therefore have an important responsibility in demonstrating that </a:t>
            </a:r>
            <a:r>
              <a:rPr lang="en-GB" sz="1500" dirty="0" smtClean="0"/>
              <a:t> MFF Ltd</a:t>
            </a:r>
          </a:p>
          <a:p>
            <a:pPr>
              <a:buNone/>
            </a:pPr>
            <a:r>
              <a:rPr lang="en-GB" sz="1500" dirty="0" smtClean="0"/>
              <a:t>can be a trusted partner </a:t>
            </a:r>
            <a:r>
              <a:rPr lang="en-GB" sz="1500" dirty="0"/>
              <a:t>in development service delivery. Such demonstration will primarily be </a:t>
            </a:r>
            <a:endParaRPr lang="en-GB" sz="1500" dirty="0" smtClean="0"/>
          </a:p>
          <a:p>
            <a:pPr>
              <a:buNone/>
            </a:pPr>
            <a:r>
              <a:rPr lang="en-GB" sz="1500" dirty="0" smtClean="0"/>
              <a:t>linked </a:t>
            </a:r>
            <a:r>
              <a:rPr lang="en-GB" sz="1500" dirty="0"/>
              <a:t>to </a:t>
            </a:r>
            <a:r>
              <a:rPr lang="en-GB" sz="1500" dirty="0" smtClean="0"/>
              <a:t>the quality </a:t>
            </a:r>
            <a:r>
              <a:rPr lang="en-GB" sz="1500" dirty="0"/>
              <a:t>of service </a:t>
            </a:r>
            <a:r>
              <a:rPr lang="en-GB" sz="1500" dirty="0" smtClean="0"/>
              <a:t>delivery</a:t>
            </a:r>
            <a:r>
              <a:rPr lang="en-GB" sz="1500" dirty="0"/>
              <a:t>, but will also include deliberate efforts to make </a:t>
            </a:r>
            <a:r>
              <a:rPr lang="en-GB" sz="1500" dirty="0" smtClean="0"/>
              <a:t>The </a:t>
            </a:r>
          </a:p>
          <a:p>
            <a:pPr>
              <a:buNone/>
            </a:pPr>
            <a:r>
              <a:rPr lang="en-GB" sz="1500" dirty="0" smtClean="0"/>
              <a:t>Organisation and </a:t>
            </a:r>
            <a:r>
              <a:rPr lang="en-GB" sz="1500" dirty="0"/>
              <a:t>its </a:t>
            </a:r>
            <a:r>
              <a:rPr lang="en-GB" sz="1500" dirty="0" smtClean="0"/>
              <a:t>work known </a:t>
            </a:r>
            <a:r>
              <a:rPr lang="en-GB" sz="1500" dirty="0"/>
              <a:t>to </a:t>
            </a:r>
            <a:r>
              <a:rPr lang="en-GB" sz="1500" dirty="0" smtClean="0"/>
              <a:t>all as </a:t>
            </a:r>
            <a:r>
              <a:rPr lang="en-GB" sz="1500" dirty="0"/>
              <a:t>various opportunities </a:t>
            </a:r>
            <a:r>
              <a:rPr lang="en-GB" sz="1500" dirty="0" smtClean="0"/>
              <a:t>present </a:t>
            </a:r>
            <a:r>
              <a:rPr lang="en-GB" sz="1500" dirty="0"/>
              <a:t>themselves. </a:t>
            </a:r>
          </a:p>
          <a:p>
            <a:endParaRPr lang="en-GB"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a:bodyPr>
          <a:lstStyle/>
          <a:p>
            <a:pPr lvl="0">
              <a:buNone/>
            </a:pPr>
            <a:r>
              <a:rPr lang="en-GB" sz="1200" b="1" i="1" dirty="0" smtClean="0">
                <a:latin typeface="Arial" pitchFamily="34" charset="0"/>
                <a:cs typeface="Arial" pitchFamily="34" charset="0"/>
              </a:rPr>
              <a:t>v.	Resource </a:t>
            </a:r>
            <a:r>
              <a:rPr lang="en-GB" sz="1200" b="1" i="1" dirty="0">
                <a:latin typeface="Arial" pitchFamily="34" charset="0"/>
                <a:cs typeface="Arial" pitchFamily="34" charset="0"/>
              </a:rPr>
              <a:t>Management</a:t>
            </a:r>
            <a:endParaRPr lang="en-GB" sz="1200" dirty="0">
              <a:latin typeface="Arial" pitchFamily="34" charset="0"/>
              <a:cs typeface="Arial" pitchFamily="34" charset="0"/>
            </a:endParaRPr>
          </a:p>
          <a:p>
            <a:pPr>
              <a:buNone/>
            </a:pPr>
            <a:r>
              <a:rPr lang="en-GB" sz="1200" dirty="0">
                <a:latin typeface="Arial" pitchFamily="34" charset="0"/>
                <a:cs typeface="Arial" pitchFamily="34" charset="0"/>
              </a:rPr>
              <a:t>Key institutional resources include personnel, </a:t>
            </a:r>
            <a:r>
              <a:rPr lang="en-GB" sz="1200" dirty="0" smtClean="0">
                <a:latin typeface="Arial" pitchFamily="34" charset="0"/>
                <a:cs typeface="Arial" pitchFamily="34" charset="0"/>
              </a:rPr>
              <a:t>information / knowledge</a:t>
            </a:r>
            <a:r>
              <a:rPr lang="en-GB" sz="1200" dirty="0">
                <a:latin typeface="Arial" pitchFamily="34" charset="0"/>
                <a:cs typeface="Arial" pitchFamily="34" charset="0"/>
              </a:rPr>
              <a:t>, time and finances (just to list a </a:t>
            </a:r>
            <a:endParaRPr lang="en-GB" sz="1200" dirty="0" smtClean="0">
              <a:latin typeface="Arial" pitchFamily="34" charset="0"/>
              <a:cs typeface="Arial" pitchFamily="34" charset="0"/>
            </a:endParaRPr>
          </a:p>
          <a:p>
            <a:pPr>
              <a:buNone/>
            </a:pPr>
            <a:r>
              <a:rPr lang="en-GB" sz="1200" dirty="0" smtClean="0">
                <a:latin typeface="Arial" pitchFamily="34" charset="0"/>
                <a:cs typeface="Arial" pitchFamily="34" charset="0"/>
              </a:rPr>
              <a:t>few</a:t>
            </a:r>
            <a:r>
              <a:rPr lang="en-GB" sz="1200" dirty="0">
                <a:latin typeface="Arial" pitchFamily="34" charset="0"/>
                <a:cs typeface="Arial" pitchFamily="34" charset="0"/>
              </a:rPr>
              <a:t>). </a:t>
            </a:r>
          </a:p>
          <a:p>
            <a:pPr>
              <a:buNone/>
            </a:pPr>
            <a:r>
              <a:rPr lang="en-GB" sz="1200" dirty="0">
                <a:latin typeface="Arial" pitchFamily="34" charset="0"/>
                <a:cs typeface="Arial" pitchFamily="34" charset="0"/>
              </a:rPr>
              <a:t>The management of these resources will be critical to sustainability at all levels - organisational, </a:t>
            </a:r>
            <a:endParaRPr lang="en-GB" sz="1200" dirty="0" smtClean="0">
              <a:latin typeface="Arial" pitchFamily="34" charset="0"/>
              <a:cs typeface="Arial" pitchFamily="34" charset="0"/>
            </a:endParaRPr>
          </a:p>
          <a:p>
            <a:pPr>
              <a:buNone/>
            </a:pPr>
            <a:r>
              <a:rPr lang="en-GB" sz="1200" dirty="0" smtClean="0">
                <a:latin typeface="Arial" pitchFamily="34" charset="0"/>
                <a:cs typeface="Arial" pitchFamily="34" charset="0"/>
              </a:rPr>
              <a:t>financial </a:t>
            </a:r>
            <a:r>
              <a:rPr lang="en-GB" sz="1200" dirty="0">
                <a:latin typeface="Arial" pitchFamily="34" charset="0"/>
                <a:cs typeface="Arial" pitchFamily="34" charset="0"/>
              </a:rPr>
              <a:t>and impact. Appropriate systems and procedures and a culture of ensuring sound resource </a:t>
            </a:r>
            <a:endParaRPr lang="en-GB" sz="1200" dirty="0" smtClean="0">
              <a:latin typeface="Arial" pitchFamily="34" charset="0"/>
              <a:cs typeface="Arial" pitchFamily="34" charset="0"/>
            </a:endParaRPr>
          </a:p>
          <a:p>
            <a:pPr>
              <a:buNone/>
            </a:pPr>
            <a:r>
              <a:rPr lang="en-GB" sz="1200" dirty="0" smtClean="0">
                <a:latin typeface="Arial" pitchFamily="34" charset="0"/>
                <a:cs typeface="Arial" pitchFamily="34" charset="0"/>
              </a:rPr>
              <a:t>management enables </a:t>
            </a:r>
            <a:r>
              <a:rPr lang="en-GB" sz="1200" dirty="0">
                <a:latin typeface="Arial" pitchFamily="34" charset="0"/>
                <a:cs typeface="Arial" pitchFamily="34" charset="0"/>
              </a:rPr>
              <a:t>the attainment of higher levels of performance. The fact that an institution can </a:t>
            </a:r>
            <a:endParaRPr lang="en-GB" sz="1200" dirty="0" smtClean="0">
              <a:latin typeface="Arial" pitchFamily="34" charset="0"/>
              <a:cs typeface="Arial" pitchFamily="34" charset="0"/>
            </a:endParaRPr>
          </a:p>
          <a:p>
            <a:pPr>
              <a:buNone/>
            </a:pPr>
            <a:r>
              <a:rPr lang="en-GB" sz="1200" dirty="0" smtClean="0">
                <a:latin typeface="Arial" pitchFamily="34" charset="0"/>
                <a:cs typeface="Arial" pitchFamily="34" charset="0"/>
              </a:rPr>
              <a:t>get </a:t>
            </a:r>
            <a:r>
              <a:rPr lang="en-GB" sz="1200" dirty="0">
                <a:latin typeface="Arial" pitchFamily="34" charset="0"/>
                <a:cs typeface="Arial" pitchFamily="34" charset="0"/>
              </a:rPr>
              <a:t>more from available </a:t>
            </a:r>
            <a:r>
              <a:rPr lang="en-GB" sz="1200" dirty="0" smtClean="0">
                <a:latin typeface="Arial" pitchFamily="34" charset="0"/>
                <a:cs typeface="Arial" pitchFamily="34" charset="0"/>
              </a:rPr>
              <a:t>resources </a:t>
            </a:r>
            <a:r>
              <a:rPr lang="en-GB" sz="1200" dirty="0">
                <a:latin typeface="Arial" pitchFamily="34" charset="0"/>
                <a:cs typeface="Arial" pitchFamily="34" charset="0"/>
              </a:rPr>
              <a:t>in itself enhances sustainability. But even further a demonstration </a:t>
            </a:r>
            <a:r>
              <a:rPr lang="en-GB" sz="1200" dirty="0" smtClean="0">
                <a:latin typeface="Arial" pitchFamily="34" charset="0"/>
                <a:cs typeface="Arial" pitchFamily="34" charset="0"/>
              </a:rPr>
              <a:t>of</a:t>
            </a:r>
          </a:p>
          <a:p>
            <a:pPr>
              <a:buNone/>
            </a:pPr>
            <a:r>
              <a:rPr lang="en-GB" sz="1200" dirty="0" smtClean="0">
                <a:latin typeface="Arial" pitchFamily="34" charset="0"/>
                <a:cs typeface="Arial" pitchFamily="34" charset="0"/>
              </a:rPr>
              <a:t>sound </a:t>
            </a:r>
            <a:r>
              <a:rPr lang="en-GB" sz="1200" dirty="0">
                <a:latin typeface="Arial" pitchFamily="34" charset="0"/>
                <a:cs typeface="Arial" pitchFamily="34" charset="0"/>
              </a:rPr>
              <a:t>resource management practice is </a:t>
            </a:r>
            <a:r>
              <a:rPr lang="en-GB" sz="1200" dirty="0" smtClean="0">
                <a:latin typeface="Arial" pitchFamily="34" charset="0"/>
                <a:cs typeface="Arial" pitchFamily="34" charset="0"/>
              </a:rPr>
              <a:t>able </a:t>
            </a:r>
            <a:r>
              <a:rPr lang="en-GB" sz="1200" dirty="0">
                <a:latin typeface="Arial" pitchFamily="34" charset="0"/>
                <a:cs typeface="Arial" pitchFamily="34" charset="0"/>
              </a:rPr>
              <a:t>to attract more resources, making the institution </a:t>
            </a:r>
            <a:r>
              <a:rPr lang="en-GB" sz="1200" dirty="0" smtClean="0">
                <a:latin typeface="Arial" pitchFamily="34" charset="0"/>
                <a:cs typeface="Arial" pitchFamily="34" charset="0"/>
              </a:rPr>
              <a:t>even</a:t>
            </a:r>
          </a:p>
          <a:p>
            <a:pPr>
              <a:buNone/>
            </a:pPr>
            <a:r>
              <a:rPr lang="en-GB" sz="1200" dirty="0" smtClean="0">
                <a:latin typeface="Arial" pitchFamily="34" charset="0"/>
                <a:cs typeface="Arial" pitchFamily="34" charset="0"/>
              </a:rPr>
              <a:t>more </a:t>
            </a:r>
            <a:r>
              <a:rPr lang="en-GB" sz="1200" dirty="0">
                <a:latin typeface="Arial" pitchFamily="34" charset="0"/>
                <a:cs typeface="Arial" pitchFamily="34" charset="0"/>
              </a:rPr>
              <a:t>sustainable.</a:t>
            </a:r>
          </a:p>
          <a:p>
            <a:endParaRPr lang="en-GB" sz="1200" dirty="0" smtClean="0">
              <a:latin typeface="Arial" pitchFamily="34" charset="0"/>
              <a:cs typeface="Arial" pitchFamily="34" charset="0"/>
            </a:endParaRPr>
          </a:p>
          <a:p>
            <a:pPr>
              <a:buNone/>
            </a:pPr>
            <a:r>
              <a:rPr lang="en-GB" sz="1200" dirty="0" smtClean="0">
                <a:latin typeface="Arial" pitchFamily="34" charset="0"/>
                <a:cs typeface="Arial" pitchFamily="34" charset="0"/>
              </a:rPr>
              <a:t>MFF Ltd </a:t>
            </a:r>
            <a:r>
              <a:rPr lang="en-GB" sz="1200" dirty="0">
                <a:latin typeface="Arial" pitchFamily="34" charset="0"/>
                <a:cs typeface="Arial" pitchFamily="34" charset="0"/>
              </a:rPr>
              <a:t>will ensure that the most appropriate policies, procedures, systems and personnel are in place </a:t>
            </a:r>
            <a:r>
              <a:rPr lang="en-GB" sz="1200" dirty="0" smtClean="0">
                <a:latin typeface="Arial" pitchFamily="34" charset="0"/>
                <a:cs typeface="Arial" pitchFamily="34" charset="0"/>
              </a:rPr>
              <a:t>to</a:t>
            </a:r>
          </a:p>
          <a:p>
            <a:pPr>
              <a:buNone/>
            </a:pPr>
            <a:r>
              <a:rPr lang="en-GB" sz="1200" dirty="0" smtClean="0">
                <a:latin typeface="Arial" pitchFamily="34" charset="0"/>
                <a:cs typeface="Arial" pitchFamily="34" charset="0"/>
              </a:rPr>
              <a:t>ensure </a:t>
            </a:r>
            <a:r>
              <a:rPr lang="en-GB" sz="1200" dirty="0">
                <a:latin typeface="Arial" pitchFamily="34" charset="0"/>
                <a:cs typeface="Arial" pitchFamily="34" charset="0"/>
              </a:rPr>
              <a:t>optimal resource management. Key management areas will include the </a:t>
            </a:r>
            <a:r>
              <a:rPr lang="en-GB" sz="1200" dirty="0" smtClean="0">
                <a:latin typeface="Arial" pitchFamily="34" charset="0"/>
                <a:cs typeface="Arial" pitchFamily="34" charset="0"/>
              </a:rPr>
              <a:t>following:</a:t>
            </a:r>
          </a:p>
          <a:p>
            <a:pPr>
              <a:buNone/>
            </a:pPr>
            <a:endParaRPr lang="en-GB" sz="1200" i="1" dirty="0" smtClean="0">
              <a:latin typeface="Arial" pitchFamily="34" charset="0"/>
              <a:cs typeface="Arial" pitchFamily="34" charset="0"/>
            </a:endParaRPr>
          </a:p>
          <a:p>
            <a:pPr marL="571500" indent="-571500">
              <a:buNone/>
            </a:pPr>
            <a:r>
              <a:rPr lang="en-GB" sz="1200" i="1" dirty="0" smtClean="0">
                <a:latin typeface="Arial" pitchFamily="34" charset="0"/>
                <a:cs typeface="Arial" pitchFamily="34" charset="0"/>
              </a:rPr>
              <a:t>      i. Human </a:t>
            </a:r>
            <a:r>
              <a:rPr lang="en-GB" sz="1200" i="1" dirty="0">
                <a:latin typeface="Arial" pitchFamily="34" charset="0"/>
                <a:cs typeface="Arial" pitchFamily="34" charset="0"/>
              </a:rPr>
              <a:t>Resource</a:t>
            </a:r>
            <a:r>
              <a:rPr lang="en-GB" sz="1200" dirty="0">
                <a:latin typeface="Arial" pitchFamily="34" charset="0"/>
                <a:cs typeface="Arial" pitchFamily="34" charset="0"/>
              </a:rPr>
              <a:t> – including development, performance management, etc</a:t>
            </a:r>
          </a:p>
          <a:p>
            <a:pPr lvl="0">
              <a:buNone/>
            </a:pPr>
            <a:endParaRPr lang="en-GB" sz="1200" i="1" dirty="0" smtClean="0">
              <a:latin typeface="Arial" pitchFamily="34" charset="0"/>
              <a:cs typeface="Arial" pitchFamily="34" charset="0"/>
            </a:endParaRPr>
          </a:p>
          <a:p>
            <a:pPr lvl="0">
              <a:buNone/>
            </a:pPr>
            <a:r>
              <a:rPr lang="en-GB" sz="1200" i="1" dirty="0" smtClean="0">
                <a:latin typeface="Arial" pitchFamily="34" charset="0"/>
                <a:cs typeface="Arial" pitchFamily="34" charset="0"/>
              </a:rPr>
              <a:t>     ii. Knowledge </a:t>
            </a:r>
            <a:r>
              <a:rPr lang="en-GB" sz="1200" i="1" dirty="0">
                <a:latin typeface="Arial" pitchFamily="34" charset="0"/>
                <a:cs typeface="Arial" pitchFamily="34" charset="0"/>
              </a:rPr>
              <a:t>Management</a:t>
            </a:r>
            <a:r>
              <a:rPr lang="en-GB" sz="1200" dirty="0">
                <a:latin typeface="Arial" pitchFamily="34" charset="0"/>
                <a:cs typeface="Arial" pitchFamily="34" charset="0"/>
              </a:rPr>
              <a:t> – including the use of appropriate Information and Communication Technology (ICT) to enhance Monitoring, Evaluation and Learning (MEL). This needs to be linked to organisational communication channels and processes that ensure effective circulation of relevant knowledge and information to maintain a unified vision and ensure all parties in the organisation are “on the same page”.</a:t>
            </a:r>
          </a:p>
          <a:p>
            <a:pPr lvl="0">
              <a:buNone/>
            </a:pPr>
            <a:endParaRPr lang="en-GB" sz="1200" i="1" dirty="0" smtClean="0">
              <a:latin typeface="Arial" pitchFamily="34" charset="0"/>
              <a:cs typeface="Arial" pitchFamily="34" charset="0"/>
            </a:endParaRPr>
          </a:p>
          <a:p>
            <a:pPr lvl="0">
              <a:buNone/>
            </a:pPr>
            <a:r>
              <a:rPr lang="en-GB" sz="1200" i="1" dirty="0" smtClean="0">
                <a:latin typeface="Arial" pitchFamily="34" charset="0"/>
                <a:cs typeface="Arial" pitchFamily="34" charset="0"/>
              </a:rPr>
              <a:t>     iii. Time </a:t>
            </a:r>
            <a:r>
              <a:rPr lang="en-GB" sz="1200" i="1" dirty="0">
                <a:latin typeface="Arial" pitchFamily="34" charset="0"/>
                <a:cs typeface="Arial" pitchFamily="34" charset="0"/>
              </a:rPr>
              <a:t>Management</a:t>
            </a:r>
            <a:r>
              <a:rPr lang="en-GB" sz="1200" dirty="0">
                <a:latin typeface="Arial" pitchFamily="34" charset="0"/>
                <a:cs typeface="Arial" pitchFamily="34" charset="0"/>
              </a:rPr>
              <a:t> – ensuring a culture that projects a clear and deliberate regard for time as a </a:t>
            </a:r>
            <a:r>
              <a:rPr lang="en-GB" sz="1200" dirty="0" smtClean="0">
                <a:latin typeface="Arial" pitchFamily="34" charset="0"/>
                <a:cs typeface="Arial" pitchFamily="34" charset="0"/>
              </a:rPr>
              <a:t> resource </a:t>
            </a:r>
            <a:r>
              <a:rPr lang="en-GB" sz="1200" dirty="0">
                <a:latin typeface="Arial" pitchFamily="34" charset="0"/>
                <a:cs typeface="Arial" pitchFamily="34" charset="0"/>
              </a:rPr>
              <a:t>that needs to be managed</a:t>
            </a:r>
            <a:r>
              <a:rPr lang="en-GB" sz="1200" dirty="0" smtClean="0">
                <a:latin typeface="Arial" pitchFamily="34" charset="0"/>
                <a:cs typeface="Arial" pitchFamily="34" charset="0"/>
              </a:rPr>
              <a:t>.</a:t>
            </a:r>
          </a:p>
          <a:p>
            <a:pPr lvl="0">
              <a:buNone/>
            </a:pPr>
            <a:endParaRPr lang="en-GB" sz="1200" dirty="0">
              <a:latin typeface="Arial" pitchFamily="34" charset="0"/>
              <a:cs typeface="Arial" pitchFamily="34" charset="0"/>
            </a:endParaRPr>
          </a:p>
          <a:p>
            <a:pPr lvl="0">
              <a:buNone/>
            </a:pPr>
            <a:r>
              <a:rPr lang="en-GB" sz="1200" i="1" dirty="0" smtClean="0">
                <a:latin typeface="Arial" pitchFamily="34" charset="0"/>
                <a:cs typeface="Arial" pitchFamily="34" charset="0"/>
              </a:rPr>
              <a:t>     iv.Financial </a:t>
            </a:r>
            <a:r>
              <a:rPr lang="en-GB" sz="1200" i="1" dirty="0">
                <a:latin typeface="Arial" pitchFamily="34" charset="0"/>
                <a:cs typeface="Arial" pitchFamily="34" charset="0"/>
              </a:rPr>
              <a:t>Management</a:t>
            </a:r>
            <a:r>
              <a:rPr lang="en-GB" sz="1200" dirty="0">
                <a:latin typeface="Arial" pitchFamily="34" charset="0"/>
                <a:cs typeface="Arial" pitchFamily="34" charset="0"/>
              </a:rPr>
              <a:t> – appreciation of the fact that the value of finance is in its catalytic nature, enabling better results. Sound financial accountability practices are particularly critical because the largest proportion of finances will emanate from outside the organisation</a:t>
            </a:r>
            <a:r>
              <a:rPr lang="en-GB" sz="1200" dirty="0" smtClean="0">
                <a:latin typeface="Arial" pitchFamily="34" charset="0"/>
                <a:cs typeface="Arial" pitchFamily="34" charset="0"/>
              </a:rPr>
              <a:t>.</a:t>
            </a:r>
            <a:endParaRPr lang="en-GB"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457200"/>
          </a:xfrm>
        </p:spPr>
        <p:txBody>
          <a:bodyPr>
            <a:noAutofit/>
          </a:bodyPr>
          <a:lstStyle/>
          <a:p>
            <a:pPr algn="ctr"/>
            <a:r>
              <a:rPr lang="en-GB" sz="1600" b="1" i="1" dirty="0" smtClean="0">
                <a:latin typeface="Arial" pitchFamily="34" charset="0"/>
                <a:cs typeface="Arial" pitchFamily="34" charset="0"/>
              </a:rPr>
              <a:t/>
            </a:r>
            <a:br>
              <a:rPr lang="en-GB" sz="1600" b="1" i="1" dirty="0" smtClean="0">
                <a:latin typeface="Arial" pitchFamily="34" charset="0"/>
                <a:cs typeface="Arial" pitchFamily="34" charset="0"/>
              </a:rPr>
            </a:br>
            <a:r>
              <a:rPr lang="en-GB" sz="1600" b="1" i="1" dirty="0" smtClean="0">
                <a:latin typeface="Arial" pitchFamily="34" charset="0"/>
                <a:cs typeface="Arial" pitchFamily="34" charset="0"/>
              </a:rPr>
              <a:t/>
            </a:r>
            <a:br>
              <a:rPr lang="en-GB" sz="1600" b="1" i="1" dirty="0" smtClean="0">
                <a:latin typeface="Arial" pitchFamily="34" charset="0"/>
                <a:cs typeface="Arial" pitchFamily="34" charset="0"/>
              </a:rPr>
            </a:br>
            <a:r>
              <a:rPr lang="en-GB" sz="1600" b="1" i="1" dirty="0" smtClean="0">
                <a:latin typeface="Arial" pitchFamily="34" charset="0"/>
                <a:cs typeface="Arial" pitchFamily="34" charset="0"/>
              </a:rPr>
              <a:t/>
            </a:r>
            <a:br>
              <a:rPr lang="en-GB" sz="1600" b="1" i="1" dirty="0" smtClean="0">
                <a:latin typeface="Arial" pitchFamily="34" charset="0"/>
                <a:cs typeface="Arial" pitchFamily="34" charset="0"/>
              </a:rPr>
            </a:br>
            <a:r>
              <a:rPr lang="en-GB" sz="1600" b="1" i="1" dirty="0" smtClean="0">
                <a:latin typeface="Arial" pitchFamily="34" charset="0"/>
                <a:cs typeface="Arial" pitchFamily="34" charset="0"/>
              </a:rPr>
              <a:t/>
            </a:r>
            <a:br>
              <a:rPr lang="en-GB" sz="1600" b="1" i="1" dirty="0" smtClean="0">
                <a:latin typeface="Arial" pitchFamily="34" charset="0"/>
                <a:cs typeface="Arial" pitchFamily="34" charset="0"/>
              </a:rPr>
            </a:br>
            <a:r>
              <a:rPr lang="en-GB" sz="1600" b="1" i="1" dirty="0" smtClean="0">
                <a:latin typeface="Arial" pitchFamily="34" charset="0"/>
                <a:cs typeface="Arial" pitchFamily="34" charset="0"/>
              </a:rPr>
              <a:t>Performance Management Systems </a:t>
            </a:r>
            <a:r>
              <a:rPr lang="en-GB" sz="1600" dirty="0" smtClean="0">
                <a:latin typeface="Arial" pitchFamily="34" charset="0"/>
                <a:cs typeface="Arial" pitchFamily="34" charset="0"/>
              </a:rPr>
              <a:t/>
            </a:r>
            <a:br>
              <a:rPr lang="en-GB" sz="1600" dirty="0" smtClean="0">
                <a:latin typeface="Arial" pitchFamily="34" charset="0"/>
                <a:cs typeface="Arial" pitchFamily="34" charset="0"/>
              </a:rPr>
            </a:br>
            <a:endParaRPr lang="en-GB" sz="1600" dirty="0">
              <a:latin typeface="Arial" pitchFamily="34" charset="0"/>
              <a:cs typeface="Arial" pitchFamily="34" charset="0"/>
            </a:endParaRPr>
          </a:p>
        </p:txBody>
      </p:sp>
      <p:sp>
        <p:nvSpPr>
          <p:cNvPr id="3" name="Content Placeholder 2"/>
          <p:cNvSpPr>
            <a:spLocks noGrp="1"/>
          </p:cNvSpPr>
          <p:nvPr>
            <p:ph idx="1"/>
          </p:nvPr>
        </p:nvSpPr>
        <p:spPr>
          <a:xfrm>
            <a:off x="533400" y="609600"/>
            <a:ext cx="8610600" cy="6019800"/>
          </a:xfrm>
        </p:spPr>
        <p:txBody>
          <a:bodyPr>
            <a:noAutofit/>
          </a:bodyPr>
          <a:lstStyle/>
          <a:p>
            <a:pPr>
              <a:buNone/>
            </a:pPr>
            <a:r>
              <a:rPr lang="en-GB" sz="1200" dirty="0" smtClean="0">
                <a:latin typeface="Arial" pitchFamily="34" charset="0"/>
                <a:cs typeface="Arial" pitchFamily="34" charset="0"/>
              </a:rPr>
              <a:t>An institution-wide performance management mechanism has been instituted. This will be strengthened to ensure that</a:t>
            </a:r>
          </a:p>
          <a:p>
            <a:pPr>
              <a:buNone/>
            </a:pPr>
            <a:r>
              <a:rPr lang="en-GB" sz="1200" dirty="0" smtClean="0">
                <a:latin typeface="Arial" pitchFamily="34" charset="0"/>
                <a:cs typeface="Arial" pitchFamily="34" charset="0"/>
              </a:rPr>
              <a:t>performance  at different levels is being monitored and evaluated against attainment of set targets and progression towards</a:t>
            </a:r>
          </a:p>
          <a:p>
            <a:pPr>
              <a:buNone/>
            </a:pPr>
            <a:r>
              <a:rPr lang="en-GB" sz="1200" dirty="0" smtClean="0">
                <a:latin typeface="Arial" pitchFamily="34" charset="0"/>
                <a:cs typeface="Arial" pitchFamily="34" charset="0"/>
              </a:rPr>
              <a:t>overall institutional objectives.</a:t>
            </a:r>
          </a:p>
          <a:p>
            <a:pPr>
              <a:buNone/>
            </a:pPr>
            <a:endParaRPr lang="en-GB" sz="1000" dirty="0" smtClean="0">
              <a:latin typeface="Arial" pitchFamily="34" charset="0"/>
              <a:cs typeface="Arial" pitchFamily="34" charset="0"/>
            </a:endParaRPr>
          </a:p>
          <a:p>
            <a:pPr>
              <a:buNone/>
            </a:pPr>
            <a:r>
              <a:rPr lang="en-GB" sz="1200" dirty="0" smtClean="0">
                <a:latin typeface="Arial" pitchFamily="34" charset="0"/>
                <a:cs typeface="Arial" pitchFamily="34" charset="0"/>
              </a:rPr>
              <a:t>The Institutional Development Framework (IDF) developed under the Local Partner Capacity Building (LPCB)  Project (a</a:t>
            </a:r>
          </a:p>
          <a:p>
            <a:pPr>
              <a:buNone/>
            </a:pPr>
            <a:r>
              <a:rPr lang="en-GB" sz="1200" dirty="0" smtClean="0">
                <a:latin typeface="Arial" pitchFamily="34" charset="0"/>
                <a:cs typeface="Arial" pitchFamily="34" charset="0"/>
              </a:rPr>
              <a:t>USAID-funded programme) will be employed for this purpose.</a:t>
            </a:r>
          </a:p>
          <a:p>
            <a:pPr>
              <a:buNone/>
            </a:pPr>
            <a:endParaRPr lang="en-US" sz="1200" dirty="0" smtClean="0">
              <a:latin typeface="Arial" pitchFamily="34" charset="0"/>
              <a:cs typeface="Arial" pitchFamily="34" charset="0"/>
            </a:endParaRPr>
          </a:p>
          <a:p>
            <a:pPr algn="just">
              <a:buNone/>
            </a:pPr>
            <a:r>
              <a:rPr lang="en-GB" sz="1200" b="1" dirty="0" smtClean="0">
                <a:latin typeface="Arial" pitchFamily="34" charset="0"/>
                <a:cs typeface="Arial" pitchFamily="34" charset="0"/>
              </a:rPr>
              <a:t>Key components of these performance systems will include the following:</a:t>
            </a:r>
          </a:p>
          <a:p>
            <a:pPr lvl="0" algn="just">
              <a:buNone/>
            </a:pPr>
            <a:r>
              <a:rPr lang="en-GB" sz="1200" b="1" i="1" dirty="0" err="1" smtClean="0">
                <a:latin typeface="Arial" pitchFamily="34" charset="0"/>
                <a:cs typeface="Arial" pitchFamily="34" charset="0"/>
              </a:rPr>
              <a:t>i</a:t>
            </a:r>
            <a:r>
              <a:rPr lang="en-GB" sz="1200" b="1" i="1" dirty="0" smtClean="0">
                <a:latin typeface="Arial" pitchFamily="34" charset="0"/>
                <a:cs typeface="Arial" pitchFamily="34" charset="0"/>
              </a:rPr>
              <a:t>.	Board Performance Management</a:t>
            </a:r>
            <a:endParaRPr lang="en-GB" sz="1200" dirty="0" smtClean="0">
              <a:latin typeface="Arial" pitchFamily="34" charset="0"/>
              <a:cs typeface="Arial" pitchFamily="34" charset="0"/>
            </a:endParaRPr>
          </a:p>
          <a:p>
            <a:pPr marL="0" indent="-400050" algn="just">
              <a:buNone/>
            </a:pPr>
            <a:r>
              <a:rPr lang="en-GB" sz="1200" dirty="0" smtClean="0">
                <a:latin typeface="Arial" pitchFamily="34" charset="0"/>
                <a:cs typeface="Arial" pitchFamily="34" charset="0"/>
              </a:rPr>
              <a:t>A self-evaluation mechanism will be instituted through which the National  Advisory Board will evaluate its own performance. </a:t>
            </a:r>
          </a:p>
          <a:p>
            <a:pPr marL="0" indent="-400050" algn="just">
              <a:buNone/>
            </a:pPr>
            <a:r>
              <a:rPr lang="en-GB" sz="1200" dirty="0" smtClean="0">
                <a:latin typeface="Arial" pitchFamily="34" charset="0"/>
                <a:cs typeface="Arial" pitchFamily="34" charset="0"/>
              </a:rPr>
              <a:t>They  will also benefit from input / feedback from the International Advisory Board. The evaluation mechanism will have an annual cycle but will be broken into quarterly monitoring components that will be  dealt with at each Advisory Board meeting.</a:t>
            </a:r>
          </a:p>
          <a:p>
            <a:pPr marL="0" indent="-400050" algn="just">
              <a:buNone/>
            </a:pPr>
            <a:endParaRPr lang="en-GB" sz="1200" dirty="0" smtClean="0">
              <a:latin typeface="Arial" pitchFamily="34" charset="0"/>
              <a:cs typeface="Arial" pitchFamily="34" charset="0"/>
            </a:endParaRPr>
          </a:p>
          <a:p>
            <a:pPr lvl="0" algn="just">
              <a:buNone/>
            </a:pPr>
            <a:r>
              <a:rPr lang="en-GB" sz="1200" b="1" i="1" dirty="0" smtClean="0">
                <a:latin typeface="Arial" pitchFamily="34" charset="0"/>
                <a:cs typeface="Arial" pitchFamily="34" charset="0"/>
              </a:rPr>
              <a:t>ii.	Human Resource Performance Management System</a:t>
            </a:r>
            <a:endParaRPr lang="en-GB" sz="1200" dirty="0" smtClean="0">
              <a:latin typeface="Arial" pitchFamily="34" charset="0"/>
              <a:cs typeface="Arial" pitchFamily="34" charset="0"/>
            </a:endParaRPr>
          </a:p>
          <a:p>
            <a:pPr algn="just">
              <a:buNone/>
            </a:pPr>
            <a:r>
              <a:rPr lang="en-GB" sz="1200" dirty="0" smtClean="0">
                <a:latin typeface="Arial" pitchFamily="34" charset="0"/>
                <a:cs typeface="Arial" pitchFamily="34" charset="0"/>
              </a:rPr>
              <a:t>Personnel constitute the most important resource for MFF Ltd, an HR performance management system is intended to</a:t>
            </a:r>
          </a:p>
          <a:p>
            <a:pPr algn="just">
              <a:buNone/>
            </a:pPr>
            <a:r>
              <a:rPr lang="en-GB" sz="1200" dirty="0" smtClean="0">
                <a:latin typeface="Arial" pitchFamily="34" charset="0"/>
                <a:cs typeface="Arial" pitchFamily="34" charset="0"/>
              </a:rPr>
              <a:t>ensure that personnel are accorded with an environment in which they can bring out their full potential and be rewarded for </a:t>
            </a:r>
          </a:p>
          <a:p>
            <a:pPr algn="just">
              <a:buNone/>
            </a:pPr>
            <a:r>
              <a:rPr lang="en-GB" sz="1200" dirty="0" smtClean="0">
                <a:latin typeface="Arial" pitchFamily="34" charset="0"/>
                <a:cs typeface="Arial" pitchFamily="34" charset="0"/>
              </a:rPr>
              <a:t>doing so.</a:t>
            </a:r>
          </a:p>
          <a:p>
            <a:pPr algn="just">
              <a:buNone/>
            </a:pPr>
            <a:endParaRPr lang="en-GB" sz="1200" dirty="0" smtClean="0">
              <a:latin typeface="Arial" pitchFamily="34" charset="0"/>
              <a:cs typeface="Arial" pitchFamily="34" charset="0"/>
            </a:endParaRPr>
          </a:p>
          <a:p>
            <a:pPr lvl="0" algn="just">
              <a:buNone/>
            </a:pPr>
            <a:r>
              <a:rPr lang="en-GB" sz="1200" b="1" i="1" dirty="0" smtClean="0">
                <a:latin typeface="Arial" pitchFamily="34" charset="0"/>
                <a:cs typeface="Arial" pitchFamily="34" charset="0"/>
              </a:rPr>
              <a:t>iii.	Monitoring, Evaluation and Learning (MEL) System</a:t>
            </a:r>
            <a:endParaRPr lang="en-GB" sz="1200" dirty="0" smtClean="0">
              <a:latin typeface="Arial" pitchFamily="34" charset="0"/>
              <a:cs typeface="Arial" pitchFamily="34" charset="0"/>
            </a:endParaRPr>
          </a:p>
          <a:p>
            <a:pPr algn="just">
              <a:buNone/>
            </a:pPr>
            <a:r>
              <a:rPr lang="en-GB" sz="1200" dirty="0" smtClean="0">
                <a:latin typeface="Arial" pitchFamily="34" charset="0"/>
                <a:cs typeface="Arial" pitchFamily="34" charset="0"/>
              </a:rPr>
              <a:t>The MEL system will focus on the programmes management but will also be linked to the Board performance and</a:t>
            </a:r>
          </a:p>
          <a:p>
            <a:pPr algn="just">
              <a:buNone/>
            </a:pPr>
            <a:r>
              <a:rPr lang="en-GB" sz="1200" dirty="0" smtClean="0">
                <a:latin typeface="Arial" pitchFamily="34" charset="0"/>
                <a:cs typeface="Arial" pitchFamily="34" charset="0"/>
              </a:rPr>
              <a:t>the resource management systems.</a:t>
            </a:r>
          </a:p>
          <a:p>
            <a:pPr algn="just">
              <a:buNone/>
            </a:pPr>
            <a:r>
              <a:rPr lang="en-GB" sz="1200" dirty="0" smtClean="0">
                <a:latin typeface="Arial" pitchFamily="34" charset="0"/>
                <a:cs typeface="Arial" pitchFamily="34" charset="0"/>
              </a:rPr>
              <a:t>This system will assist MFF Ltd in ensuring that programmes are well-targeted to achieve overall institutional goals and</a:t>
            </a:r>
          </a:p>
          <a:p>
            <a:pPr algn="just">
              <a:buNone/>
            </a:pPr>
            <a:r>
              <a:rPr lang="en-GB" sz="1200" dirty="0" smtClean="0">
                <a:latin typeface="Arial" pitchFamily="34" charset="0"/>
                <a:cs typeface="Arial" pitchFamily="34" charset="0"/>
              </a:rPr>
              <a:t>objectives, and that clear indicators are developed to help measures progress being made.</a:t>
            </a:r>
          </a:p>
          <a:p>
            <a:pPr algn="just">
              <a:buNone/>
            </a:pPr>
            <a:endParaRPr lang="en-GB" sz="1200" dirty="0" smtClean="0">
              <a:latin typeface="Arial" pitchFamily="34" charset="0"/>
              <a:cs typeface="Arial" pitchFamily="34" charset="0"/>
            </a:endParaRPr>
          </a:p>
          <a:p>
            <a:pPr lvl="0" algn="just">
              <a:buNone/>
            </a:pPr>
            <a:r>
              <a:rPr lang="en-GB" sz="1200" b="1" i="1" dirty="0" smtClean="0">
                <a:latin typeface="Arial" pitchFamily="34" charset="0"/>
                <a:cs typeface="Arial" pitchFamily="34" charset="0"/>
              </a:rPr>
              <a:t>iv.	Resource Management System</a:t>
            </a:r>
            <a:endParaRPr lang="en-GB" sz="1200" dirty="0" smtClean="0">
              <a:latin typeface="Arial" pitchFamily="34" charset="0"/>
              <a:cs typeface="Arial" pitchFamily="34" charset="0"/>
            </a:endParaRPr>
          </a:p>
          <a:p>
            <a:pPr algn="just">
              <a:buNone/>
            </a:pPr>
            <a:r>
              <a:rPr lang="en-GB" sz="1200" dirty="0" smtClean="0">
                <a:latin typeface="Arial" pitchFamily="34" charset="0"/>
                <a:cs typeface="Arial" pitchFamily="34" charset="0"/>
              </a:rPr>
              <a:t>The management of the various resources (especially HR, knowledge, time and finances) will require distinct and yet</a:t>
            </a:r>
          </a:p>
          <a:p>
            <a:pPr algn="just">
              <a:buNone/>
            </a:pPr>
            <a:r>
              <a:rPr lang="en-GB" sz="1200" dirty="0" smtClean="0">
                <a:latin typeface="Arial" pitchFamily="34" charset="0"/>
                <a:cs typeface="Arial" pitchFamily="34" charset="0"/>
              </a:rPr>
              <a:t>integrated systems that assist in producing optimal institutional results. Transparency and accountability will be the hallmark</a:t>
            </a:r>
          </a:p>
          <a:p>
            <a:pPr algn="just">
              <a:buNone/>
            </a:pPr>
            <a:r>
              <a:rPr lang="en-GB" sz="1200" dirty="0" smtClean="0">
                <a:latin typeface="Arial" pitchFamily="34" charset="0"/>
                <a:cs typeface="Arial" pitchFamily="34" charset="0"/>
              </a:rPr>
              <a:t>of these systems.</a:t>
            </a:r>
          </a:p>
          <a:p>
            <a:pPr>
              <a:buNone/>
            </a:pPr>
            <a:endParaRPr lang="en-GB"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noAutofit/>
          </a:bodyPr>
          <a:lstStyle/>
          <a:p>
            <a:r>
              <a:rPr lang="en-GB" sz="1400" b="1" dirty="0" smtClean="0"/>
              <a:t/>
            </a:r>
            <a:br>
              <a:rPr lang="en-GB" sz="1400" b="1" dirty="0" smtClean="0"/>
            </a:br>
            <a:r>
              <a:rPr lang="en-GB" sz="1400" b="1" dirty="0" smtClean="0"/>
              <a:t/>
            </a:r>
            <a:br>
              <a:rPr lang="en-GB" sz="1400" b="1" dirty="0" smtClean="0"/>
            </a:br>
            <a:r>
              <a:rPr lang="en-GB" sz="1400" b="1" dirty="0" smtClean="0"/>
              <a:t/>
            </a:r>
            <a:br>
              <a:rPr lang="en-GB" sz="1400" b="1" dirty="0" smtClean="0"/>
            </a:br>
            <a:r>
              <a:rPr lang="en-GB" sz="1400" b="1" dirty="0" smtClean="0"/>
              <a:t/>
            </a:r>
            <a:br>
              <a:rPr lang="en-GB" sz="1400" b="1" dirty="0" smtClean="0"/>
            </a:br>
            <a:r>
              <a:rPr lang="en-GB" sz="1400" b="1" dirty="0" smtClean="0"/>
              <a:t/>
            </a:r>
            <a:br>
              <a:rPr lang="en-GB" sz="1400" b="1" dirty="0" smtClean="0"/>
            </a:br>
            <a:r>
              <a:rPr lang="en-GB" sz="1400" b="1" dirty="0" smtClean="0"/>
              <a:t/>
            </a:r>
            <a:br>
              <a:rPr lang="en-GB" sz="1400" b="1" dirty="0" smtClean="0"/>
            </a:br>
            <a:r>
              <a:rPr lang="en-GB" sz="1400" b="1" dirty="0" smtClean="0"/>
              <a:t/>
            </a:r>
            <a:br>
              <a:rPr lang="en-GB" sz="1400" b="1" dirty="0" smtClean="0"/>
            </a:br>
            <a:r>
              <a:rPr lang="en-GB" sz="1400" b="1" dirty="0" smtClean="0"/>
              <a:t/>
            </a:r>
            <a:br>
              <a:rPr lang="en-GB" sz="1400" b="1" dirty="0" smtClean="0"/>
            </a:br>
            <a:r>
              <a:rPr lang="en-GB" sz="1400" b="1" dirty="0" smtClean="0"/>
              <a:t>Strategy Implementation Plan</a:t>
            </a:r>
            <a:br>
              <a:rPr lang="en-GB" sz="1400" b="1" dirty="0" smtClean="0"/>
            </a:br>
            <a:r>
              <a:rPr lang="en-GB" sz="1400" b="1" dirty="0" smtClean="0"/>
              <a:t/>
            </a:r>
            <a:br>
              <a:rPr lang="en-GB" sz="1400" b="1" dirty="0" smtClean="0"/>
            </a:br>
            <a:endParaRPr lang="en-GB" sz="1400" dirty="0"/>
          </a:p>
        </p:txBody>
      </p:sp>
      <p:graphicFrame>
        <p:nvGraphicFramePr>
          <p:cNvPr id="4" name="Content Placeholder 3"/>
          <p:cNvGraphicFramePr>
            <a:graphicFrameLocks noGrp="1"/>
          </p:cNvGraphicFramePr>
          <p:nvPr>
            <p:ph idx="1"/>
          </p:nvPr>
        </p:nvGraphicFramePr>
        <p:xfrm>
          <a:off x="685800" y="1524000"/>
          <a:ext cx="8229600" cy="4876795"/>
        </p:xfrm>
        <a:graphic>
          <a:graphicData uri="http://schemas.openxmlformats.org/drawingml/2006/table">
            <a:tbl>
              <a:tblPr firstRow="1" bandRow="1">
                <a:tableStyleId>{5940675A-B579-460E-94D1-54222C63F5DA}</a:tableStyleId>
              </a:tblPr>
              <a:tblGrid>
                <a:gridCol w="457200"/>
                <a:gridCol w="4038600"/>
                <a:gridCol w="1981200"/>
                <a:gridCol w="1752600"/>
              </a:tblGrid>
              <a:tr h="443345">
                <a:tc>
                  <a:txBody>
                    <a:bodyPr/>
                    <a:lstStyle/>
                    <a:p>
                      <a:pPr marL="0" marR="0">
                        <a:spcBef>
                          <a:spcPts val="600"/>
                        </a:spcBef>
                        <a:spcAft>
                          <a:spcPts val="600"/>
                        </a:spcAft>
                      </a:pPr>
                      <a:r>
                        <a:rPr lang="en-US" sz="1200" b="0" dirty="0">
                          <a:latin typeface="Arial"/>
                          <a:ea typeface="Times New Roman"/>
                          <a:cs typeface="Times New Roman"/>
                        </a:rPr>
                        <a:t>#</a:t>
                      </a:r>
                      <a:endParaRPr lang="en-GB" sz="1000" b="1" dirty="0">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1">
                          <a:latin typeface="Arial"/>
                          <a:ea typeface="Times New Roman"/>
                          <a:cs typeface="Times New Roman"/>
                        </a:rPr>
                        <a:t>Description</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1">
                          <a:latin typeface="Arial"/>
                          <a:ea typeface="Times New Roman"/>
                          <a:cs typeface="Times New Roman"/>
                        </a:rPr>
                        <a:t>Completion Date</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1">
                          <a:latin typeface="Arial"/>
                          <a:ea typeface="Times New Roman"/>
                          <a:cs typeface="Times New Roman"/>
                        </a:rPr>
                        <a:t>Responsible Person</a:t>
                      </a:r>
                      <a:endParaRPr lang="en-GB" sz="1000" b="1">
                        <a:latin typeface="Calibri"/>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1</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Approval of Sustainability Strategy </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2</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Approval of Resource Mobilisation Plan</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3</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Revision of Strategic Plan to incorporate Sustainability Plan</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4</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Preparation/Revision of Work plan to incorporate Resource Mobilisation Plan</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5</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dirty="0">
                          <a:latin typeface="Arial"/>
                          <a:ea typeface="Times New Roman"/>
                          <a:cs typeface="Times New Roman"/>
                        </a:rPr>
                        <a:t>Implementation of major governance and institutional management changes to </a:t>
                      </a:r>
                      <a:r>
                        <a:rPr lang="en-US" sz="1200" b="0" dirty="0" smtClean="0">
                          <a:latin typeface="Arial"/>
                          <a:ea typeface="Times New Roman"/>
                          <a:cs typeface="Times New Roman"/>
                        </a:rPr>
                        <a:t>MFF</a:t>
                      </a:r>
                      <a:r>
                        <a:rPr lang="en-US" sz="1200" b="0" baseline="0" dirty="0" smtClean="0">
                          <a:latin typeface="Arial"/>
                          <a:ea typeface="Times New Roman"/>
                          <a:cs typeface="Times New Roman"/>
                        </a:rPr>
                        <a:t> Ltd.</a:t>
                      </a:r>
                      <a:endParaRPr lang="en-GB" sz="1000" b="1" dirty="0">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6</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Development of the first 5 new formal relationships with institutions identified under Stakeholder Analysis</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7</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Finalisation of the first 3 partnership proposals</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dirty="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8</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Signing of the first Partnership Agreement arising from resource mobilization efforts</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9</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Development of an additional 5 new formal relationships</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r>
              <a:tr h="443345">
                <a:tc>
                  <a:txBody>
                    <a:bodyPr/>
                    <a:lstStyle/>
                    <a:p>
                      <a:pPr marL="0" marR="0">
                        <a:spcBef>
                          <a:spcPts val="600"/>
                        </a:spcBef>
                        <a:spcAft>
                          <a:spcPts val="600"/>
                        </a:spcAft>
                      </a:pPr>
                      <a:r>
                        <a:rPr lang="en-US" sz="1200" b="0">
                          <a:latin typeface="Arial"/>
                          <a:ea typeface="Times New Roman"/>
                          <a:cs typeface="Times New Roman"/>
                        </a:rPr>
                        <a:t>10</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r>
                        <a:rPr lang="en-US" sz="1200" b="0">
                          <a:latin typeface="Arial"/>
                          <a:ea typeface="Times New Roman"/>
                          <a:cs typeface="Times New Roman"/>
                        </a:rPr>
                        <a:t>Signing of another 5 new Partnership Agreements</a:t>
                      </a:r>
                      <a:endParaRPr lang="en-GB" sz="1000" b="1">
                        <a:latin typeface="Calibri"/>
                        <a:ea typeface="Times New Roman"/>
                        <a:cs typeface="Times New Roman"/>
                      </a:endParaRPr>
                    </a:p>
                  </a:txBody>
                  <a:tcPr marL="68580" marR="68580" marT="0" marB="0"/>
                </a:tc>
                <a:tc>
                  <a:txBody>
                    <a:bodyPr/>
                    <a:lstStyle/>
                    <a:p>
                      <a:pPr marL="0" marR="0">
                        <a:spcBef>
                          <a:spcPts val="600"/>
                        </a:spcBef>
                        <a:spcAft>
                          <a:spcPts val="600"/>
                        </a:spcAft>
                      </a:pPr>
                      <a:endParaRPr lang="en-US" sz="1200" b="0">
                        <a:latin typeface="Arial"/>
                        <a:ea typeface="Times New Roman"/>
                        <a:cs typeface="Times New Roman"/>
                      </a:endParaRPr>
                    </a:p>
                  </a:txBody>
                  <a:tcPr marL="68580" marR="68580" marT="0" marB="0"/>
                </a:tc>
                <a:tc>
                  <a:txBody>
                    <a:bodyPr/>
                    <a:lstStyle/>
                    <a:p>
                      <a:pPr marL="0" marR="0">
                        <a:spcBef>
                          <a:spcPts val="600"/>
                        </a:spcBef>
                        <a:spcAft>
                          <a:spcPts val="600"/>
                        </a:spcAft>
                      </a:pPr>
                      <a:endParaRPr lang="en-US" sz="1200" b="0" dirty="0">
                        <a:latin typeface="Arial"/>
                        <a:ea typeface="Times New Roman"/>
                        <a:cs typeface="Times New Roman"/>
                      </a:endParaRPr>
                    </a:p>
                  </a:txBody>
                  <a:tcPr marL="68580" marR="68580" marT="0" marB="0"/>
                </a:tc>
              </a:tr>
            </a:tbl>
          </a:graphicData>
        </a:graphic>
      </p:graphicFrame>
      <p:sp>
        <p:nvSpPr>
          <p:cNvPr id="7" name="Title 1"/>
          <p:cNvSpPr txBox="1">
            <a:spLocks/>
          </p:cNvSpPr>
          <p:nvPr/>
        </p:nvSpPr>
        <p:spPr>
          <a:xfrm>
            <a:off x="533400" y="609600"/>
            <a:ext cx="8229600" cy="838200"/>
          </a:xfrm>
          <a:prstGeom prst="rect">
            <a:avLst/>
          </a:prstGeom>
        </p:spPr>
        <p:txBody>
          <a:bodyPr vert="horz" lIns="91440" tIns="45720" rIns="91440" bIns="45720" rtlCol="0" anchor="ctr">
            <a:noAutofit/>
          </a:bodyPr>
          <a:lstStyle/>
          <a:p>
            <a:pPr algn="ctr">
              <a:spcBef>
                <a:spcPct val="0"/>
              </a:spcBef>
            </a:pPr>
            <a:r>
              <a:rPr kumimoji="0" lang="en-GB" sz="2000" b="1" i="0" u="none" strike="noStrike" kern="1200" cap="none" spc="0" normalizeH="0" baseline="0" noProof="0" dirty="0" smtClean="0">
                <a:ln>
                  <a:noFill/>
                </a:ln>
                <a:solidFill>
                  <a:schemeClr val="tx1"/>
                </a:solidFill>
                <a:effectLst/>
                <a:uLnTx/>
                <a:uFillTx/>
                <a:latin typeface="+mj-lt"/>
                <a:ea typeface="+mj-ea"/>
                <a:cs typeface="+mj-cs"/>
              </a:rPr>
              <a:t/>
            </a:r>
            <a:br>
              <a:rPr kumimoji="0" lang="en-GB" sz="2000" b="1" i="0" u="none" strike="noStrike" kern="1200" cap="none" spc="0" normalizeH="0" baseline="0" noProof="0" dirty="0" smtClean="0">
                <a:ln>
                  <a:noFill/>
                </a:ln>
                <a:solidFill>
                  <a:schemeClr val="tx1"/>
                </a:solidFill>
                <a:effectLst/>
                <a:uLnTx/>
                <a:uFillTx/>
                <a:latin typeface="+mj-lt"/>
                <a:ea typeface="+mj-ea"/>
                <a:cs typeface="+mj-cs"/>
              </a:rPr>
            </a:br>
            <a:endParaRPr kumimoji="0" lang="en-GB" sz="2000" b="1" i="0" u="none" strike="noStrike" kern="1200" cap="none" spc="0" normalizeH="0" baseline="0" noProof="0" dirty="0" smtClean="0">
              <a:ln>
                <a:noFill/>
              </a:ln>
              <a:solidFill>
                <a:schemeClr val="tx1"/>
              </a:solidFill>
              <a:effectLst/>
              <a:uLnTx/>
              <a:uFillTx/>
              <a:latin typeface="+mj-lt"/>
              <a:ea typeface="+mj-ea"/>
              <a:cs typeface="+mj-cs"/>
            </a:endParaRPr>
          </a:p>
          <a:p>
            <a:pPr>
              <a:spcBef>
                <a:spcPct val="0"/>
              </a:spcBef>
            </a:pPr>
            <a:r>
              <a:rPr lang="en-GB" sz="1600" dirty="0" smtClean="0"/>
              <a:t>Below is a schedule summarizing specific steps that will need to be taken within the first year for this sustainability strategy to be effected and to begin to demonstrate results by the end of the first year of implementation.</a:t>
            </a:r>
            <a:endParaRPr lang="en-GB" sz="1600" b="1" dirty="0" smtClean="0"/>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0" normalizeH="0" baseline="0" noProof="0" dirty="0" smtClean="0">
                <a:ln>
                  <a:noFill/>
                </a:ln>
                <a:solidFill>
                  <a:schemeClr val="tx1"/>
                </a:solidFill>
                <a:effectLst/>
                <a:uLnTx/>
                <a:uFillTx/>
                <a:latin typeface="+mj-lt"/>
                <a:ea typeface="+mj-ea"/>
                <a:cs typeface="+mj-cs"/>
              </a:rPr>
              <a:t/>
            </a:r>
            <a:br>
              <a:rPr kumimoji="0" lang="en-GB" sz="2000" b="1" i="0" u="none" strike="noStrike" kern="1200" cap="none" spc="0" normalizeH="0" baseline="0" noProof="0" dirty="0" smtClean="0">
                <a:ln>
                  <a:noFill/>
                </a:ln>
                <a:solidFill>
                  <a:schemeClr val="tx1"/>
                </a:solidFill>
                <a:effectLst/>
                <a:uLnTx/>
                <a:uFillTx/>
                <a:latin typeface="+mj-lt"/>
                <a:ea typeface="+mj-ea"/>
                <a:cs typeface="+mj-cs"/>
              </a:rPr>
            </a:br>
            <a:endParaRPr kumimoji="0" lang="en-GB" sz="2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839200" cy="381000"/>
          </a:xfrm>
        </p:spPr>
        <p:txBody>
          <a:bodyPr>
            <a:normAutofit/>
          </a:bodyPr>
          <a:lstStyle/>
          <a:p>
            <a:pPr algn="l"/>
            <a:r>
              <a:rPr lang="en-US" sz="1800" b="1" dirty="0" smtClean="0">
                <a:latin typeface="Arial" pitchFamily="34" charset="0"/>
                <a:cs typeface="Arial" pitchFamily="34" charset="0"/>
              </a:rPr>
              <a:t>Conclusion</a:t>
            </a:r>
            <a:endParaRPr lang="en-GB" sz="1800" b="1" dirty="0">
              <a:latin typeface="Arial" pitchFamily="34" charset="0"/>
              <a:cs typeface="Arial" pitchFamily="34" charset="0"/>
            </a:endParaRPr>
          </a:p>
        </p:txBody>
      </p:sp>
      <p:sp>
        <p:nvSpPr>
          <p:cNvPr id="3" name="Content Placeholder 2"/>
          <p:cNvSpPr>
            <a:spLocks noGrp="1"/>
          </p:cNvSpPr>
          <p:nvPr>
            <p:ph idx="1"/>
          </p:nvPr>
        </p:nvSpPr>
        <p:spPr>
          <a:xfrm>
            <a:off x="381000" y="1371600"/>
            <a:ext cx="8229600" cy="4754563"/>
          </a:xfrm>
        </p:spPr>
        <p:txBody>
          <a:bodyPr>
            <a:normAutofit lnSpcReduction="10000"/>
          </a:bodyPr>
          <a:lstStyle/>
          <a:p>
            <a:pPr>
              <a:buNone/>
            </a:pPr>
            <a:endParaRPr lang="en-GB" sz="1600" dirty="0" smtClean="0"/>
          </a:p>
          <a:p>
            <a:pPr algn="just">
              <a:buNone/>
            </a:pPr>
            <a:r>
              <a:rPr lang="en-GB" sz="1600" dirty="0" smtClean="0">
                <a:latin typeface="Arial" pitchFamily="34" charset="0"/>
                <a:cs typeface="Arial" pitchFamily="34" charset="0"/>
              </a:rPr>
              <a:t>This document provides a roadmap for enhancing MFF Ltd’s financial sustainability. The</a:t>
            </a:r>
          </a:p>
          <a:p>
            <a:pPr algn="just">
              <a:buNone/>
            </a:pPr>
            <a:r>
              <a:rPr lang="en-GB" sz="1600" dirty="0" smtClean="0">
                <a:latin typeface="Arial" pitchFamily="34" charset="0"/>
                <a:cs typeface="Arial" pitchFamily="34" charset="0"/>
              </a:rPr>
              <a:t>focus has been on the development of sustainable relationships that would, in turn, open </a:t>
            </a:r>
          </a:p>
          <a:p>
            <a:pPr algn="just">
              <a:buNone/>
            </a:pPr>
            <a:r>
              <a:rPr lang="en-GB" sz="1600" dirty="0" smtClean="0">
                <a:latin typeface="Arial" pitchFamily="34" charset="0"/>
                <a:cs typeface="Arial" pitchFamily="34" charset="0"/>
              </a:rPr>
              <a:t>doors for accessing resources that are required by the institution as it implements its</a:t>
            </a:r>
          </a:p>
          <a:p>
            <a:pPr algn="just">
              <a:buNone/>
            </a:pPr>
            <a:r>
              <a:rPr lang="en-GB" sz="1600" dirty="0" smtClean="0">
                <a:latin typeface="Arial" pitchFamily="34" charset="0"/>
                <a:cs typeface="Arial" pitchFamily="34" charset="0"/>
              </a:rPr>
              <a:t>strategic plan.</a:t>
            </a:r>
            <a:endParaRPr lang="en-GB" sz="1600" b="1" dirty="0" smtClean="0">
              <a:latin typeface="Arial" pitchFamily="34" charset="0"/>
              <a:cs typeface="Arial" pitchFamily="34" charset="0"/>
            </a:endParaRPr>
          </a:p>
          <a:p>
            <a:pPr algn="just">
              <a:buNone/>
            </a:pPr>
            <a:endParaRPr lang="en-GB" sz="1600" dirty="0" smtClean="0">
              <a:latin typeface="Arial" pitchFamily="34" charset="0"/>
              <a:cs typeface="Arial" pitchFamily="34" charset="0"/>
            </a:endParaRPr>
          </a:p>
          <a:p>
            <a:pPr algn="just">
              <a:buNone/>
            </a:pPr>
            <a:r>
              <a:rPr lang="en-GB" sz="1600" dirty="0" smtClean="0">
                <a:latin typeface="Arial" pitchFamily="34" charset="0"/>
                <a:cs typeface="Arial" pitchFamily="34" charset="0"/>
              </a:rPr>
              <a:t>Also discussed are matters that will require realignment of internal institutional structures</a:t>
            </a:r>
          </a:p>
          <a:p>
            <a:pPr algn="just">
              <a:buNone/>
            </a:pPr>
            <a:r>
              <a:rPr lang="en-GB" sz="1600" dirty="0" smtClean="0">
                <a:latin typeface="Arial" pitchFamily="34" charset="0"/>
                <a:cs typeface="Arial" pitchFamily="34" charset="0"/>
              </a:rPr>
              <a:t>and processes so that MFF Ltd can be in a position to forge ahead the envisaged</a:t>
            </a:r>
          </a:p>
          <a:p>
            <a:pPr algn="just">
              <a:buNone/>
            </a:pPr>
            <a:r>
              <a:rPr lang="en-GB" sz="1600" dirty="0" smtClean="0">
                <a:latin typeface="Arial" pitchFamily="34" charset="0"/>
                <a:cs typeface="Arial" pitchFamily="34" charset="0"/>
              </a:rPr>
              <a:t>relationships.</a:t>
            </a:r>
            <a:endParaRPr lang="en-GB" sz="1600" b="1" dirty="0" smtClean="0">
              <a:latin typeface="Arial" pitchFamily="34" charset="0"/>
              <a:cs typeface="Arial" pitchFamily="34" charset="0"/>
            </a:endParaRPr>
          </a:p>
          <a:p>
            <a:pPr algn="just"/>
            <a:endParaRPr lang="en-GB" sz="1600" dirty="0" smtClean="0">
              <a:latin typeface="Arial" pitchFamily="34" charset="0"/>
              <a:cs typeface="Arial" pitchFamily="34" charset="0"/>
            </a:endParaRPr>
          </a:p>
          <a:p>
            <a:pPr algn="just">
              <a:buNone/>
            </a:pPr>
            <a:r>
              <a:rPr lang="en-GB" sz="1600" dirty="0" smtClean="0">
                <a:latin typeface="Arial" pitchFamily="34" charset="0"/>
                <a:cs typeface="Arial" pitchFamily="34" charset="0"/>
              </a:rPr>
              <a:t>The sustainability strategy is also intended to be linked to annual resource mobilization</a:t>
            </a:r>
          </a:p>
          <a:p>
            <a:pPr algn="just">
              <a:buNone/>
            </a:pPr>
            <a:r>
              <a:rPr lang="en-GB" sz="1600" dirty="0" smtClean="0">
                <a:latin typeface="Arial" pitchFamily="34" charset="0"/>
                <a:cs typeface="Arial" pitchFamily="34" charset="0"/>
              </a:rPr>
              <a:t>plans that will be part of the overall MFF Ltd Annual Work Plans.</a:t>
            </a:r>
            <a:endParaRPr lang="en-GB" sz="1600" b="1" dirty="0" smtClean="0">
              <a:latin typeface="Arial" pitchFamily="34" charset="0"/>
              <a:cs typeface="Arial" pitchFamily="34" charset="0"/>
            </a:endParaRPr>
          </a:p>
          <a:p>
            <a:pPr algn="just">
              <a:buNone/>
            </a:pPr>
            <a:endParaRPr lang="en-GB" sz="1600" dirty="0" smtClean="0">
              <a:latin typeface="Arial" pitchFamily="34" charset="0"/>
              <a:cs typeface="Arial" pitchFamily="34" charset="0"/>
            </a:endParaRPr>
          </a:p>
          <a:p>
            <a:pPr algn="just">
              <a:buNone/>
            </a:pPr>
            <a:r>
              <a:rPr lang="en-GB" sz="1600" dirty="0" smtClean="0">
                <a:latin typeface="Arial" pitchFamily="34" charset="0"/>
                <a:cs typeface="Arial" pitchFamily="34" charset="0"/>
              </a:rPr>
              <a:t>Clear and committed leadership from the Advisory Board will be paramount in ensuring</a:t>
            </a:r>
          </a:p>
          <a:p>
            <a:pPr algn="just">
              <a:buNone/>
            </a:pPr>
            <a:r>
              <a:rPr lang="en-GB" sz="1600" dirty="0" smtClean="0">
                <a:latin typeface="Arial" pitchFamily="34" charset="0"/>
                <a:cs typeface="Arial" pitchFamily="34" charset="0"/>
              </a:rPr>
              <a:t>successful implementation of this sustainability strategy. Such leadership will set the</a:t>
            </a:r>
          </a:p>
          <a:p>
            <a:pPr algn="just">
              <a:buNone/>
            </a:pPr>
            <a:r>
              <a:rPr lang="en-GB" sz="1600" dirty="0" smtClean="0">
                <a:latin typeface="Arial" pitchFamily="34" charset="0"/>
                <a:cs typeface="Arial" pitchFamily="34" charset="0"/>
              </a:rPr>
              <a:t>platform around which staff and other partners will also engage and support the set</a:t>
            </a:r>
          </a:p>
          <a:p>
            <a:pPr algn="just">
              <a:buNone/>
            </a:pPr>
            <a:r>
              <a:rPr lang="en-GB" sz="1600" dirty="0" smtClean="0">
                <a:latin typeface="Arial" pitchFamily="34" charset="0"/>
                <a:cs typeface="Arial" pitchFamily="34" charset="0"/>
              </a:rPr>
              <a:t>objectives.</a:t>
            </a:r>
            <a:endParaRPr lang="en-GB" sz="1600" b="1" dirty="0" smtClean="0">
              <a:latin typeface="Arial" pitchFamily="34" charset="0"/>
              <a:cs typeface="Arial" pitchFamily="34" charset="0"/>
            </a:endParaRPr>
          </a:p>
          <a:p>
            <a:pPr algn="just"/>
            <a:endParaRPr lang="en-GB"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381000"/>
          </a:xfrm>
        </p:spPr>
        <p:txBody>
          <a:bodyPr>
            <a:normAutofit/>
          </a:bodyPr>
          <a:lstStyle/>
          <a:p>
            <a:pPr algn="l"/>
            <a:r>
              <a:rPr lang="en-US" sz="1600" b="1" dirty="0" smtClean="0"/>
              <a:t>Stakeholder Mapping &amp; Analysis</a:t>
            </a:r>
            <a:endParaRPr lang="en-GB" sz="1600" b="1" dirty="0"/>
          </a:p>
        </p:txBody>
      </p:sp>
      <p:graphicFrame>
        <p:nvGraphicFramePr>
          <p:cNvPr id="7" name="Table 6"/>
          <p:cNvGraphicFramePr>
            <a:graphicFrameLocks noGrp="1"/>
          </p:cNvGraphicFramePr>
          <p:nvPr/>
        </p:nvGraphicFramePr>
        <p:xfrm>
          <a:off x="304800" y="698136"/>
          <a:ext cx="8342142" cy="6235338"/>
        </p:xfrm>
        <a:graphic>
          <a:graphicData uri="http://schemas.openxmlformats.org/drawingml/2006/table">
            <a:tbl>
              <a:tblPr/>
              <a:tblGrid>
                <a:gridCol w="228600"/>
                <a:gridCol w="1143000"/>
                <a:gridCol w="914400"/>
                <a:gridCol w="1371600"/>
                <a:gridCol w="4684542"/>
              </a:tblGrid>
              <a:tr h="178527">
                <a:tc>
                  <a:txBody>
                    <a:bodyPr/>
                    <a:lstStyle/>
                    <a:p>
                      <a:r>
                        <a:rPr lang="en-US" sz="1100" b="1" dirty="0" smtClean="0">
                          <a:latin typeface="Arial" pitchFamily="34" charset="0"/>
                          <a:cs typeface="Arial" pitchFamily="34" charset="0"/>
                        </a:rPr>
                        <a:t>#</a:t>
                      </a:r>
                      <a:endParaRPr lang="en-GB" sz="1100" b="1" dirty="0">
                        <a:latin typeface="Arial" pitchFamily="34" charset="0"/>
                        <a:cs typeface="Arial" pitchFamily="34"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en-US" sz="1100" b="1" dirty="0" smtClean="0">
                          <a:latin typeface="Arial" pitchFamily="34" charset="0"/>
                          <a:cs typeface="Arial" pitchFamily="34" charset="0"/>
                        </a:rPr>
                        <a:t>CATEGORIES</a:t>
                      </a:r>
                      <a:endParaRPr lang="en-GB" sz="11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1" dirty="0" smtClean="0">
                          <a:latin typeface="Arial" pitchFamily="34" charset="0"/>
                          <a:cs typeface="Arial" pitchFamily="34" charset="0"/>
                        </a:rPr>
                        <a:t>TYPE</a:t>
                      </a:r>
                      <a:endParaRPr lang="en-GB" sz="11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1" dirty="0" smtClean="0">
                          <a:latin typeface="Arial" pitchFamily="34" charset="0"/>
                          <a:cs typeface="Arial" pitchFamily="34" charset="0"/>
                        </a:rPr>
                        <a:t>NAME</a:t>
                      </a:r>
                      <a:endParaRPr lang="en-GB" sz="11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1" dirty="0" smtClean="0">
                          <a:latin typeface="Arial" pitchFamily="34" charset="0"/>
                          <a:cs typeface="Arial" pitchFamily="34" charset="0"/>
                        </a:rPr>
                        <a:t>AREA OF ENGAGEMENT</a:t>
                      </a:r>
                      <a:endParaRPr lang="en-GB" sz="11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314">
                <a:tc rowSpan="8">
                  <a:txBody>
                    <a:bodyPr/>
                    <a:lstStyle/>
                    <a:p>
                      <a:r>
                        <a:rPr lang="en-US" sz="1100" dirty="0" smtClean="0">
                          <a:latin typeface="Arial" pitchFamily="34" charset="0"/>
                          <a:cs typeface="Arial" pitchFamily="34" charset="0"/>
                        </a:rPr>
                        <a:t>1</a:t>
                      </a:r>
                      <a:endParaRPr lang="en-GB" sz="11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spcBef>
                          <a:spcPts val="600"/>
                        </a:spcBef>
                        <a:spcAft>
                          <a:spcPts val="600"/>
                        </a:spcAft>
                      </a:pPr>
                      <a:r>
                        <a:rPr lang="en-GB" sz="1100" dirty="0">
                          <a:latin typeface="Arial" pitchFamily="34" charset="0"/>
                          <a:ea typeface="Calibri"/>
                          <a:cs typeface="Arial" pitchFamily="34" charset="0"/>
                        </a:rPr>
                        <a:t>International Development Agencies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spcBef>
                          <a:spcPts val="600"/>
                        </a:spcBef>
                        <a:spcAft>
                          <a:spcPts val="600"/>
                        </a:spcAft>
                      </a:pPr>
                      <a:r>
                        <a:rPr lang="en-GB" sz="1100" dirty="0">
                          <a:latin typeface="Arial" pitchFamily="34" charset="0"/>
                          <a:ea typeface="Calibri"/>
                          <a:cs typeface="Arial" pitchFamily="34" charset="0"/>
                        </a:rPr>
                        <a:t>UN Agencies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err="1">
                          <a:latin typeface="Arial" pitchFamily="34" charset="0"/>
                          <a:ea typeface="Calibri"/>
                          <a:cs typeface="Arial" pitchFamily="34" charset="0"/>
                        </a:rPr>
                        <a:t>UNHCR</a:t>
                      </a:r>
                      <a:r>
                        <a:rPr lang="en-GB" sz="1100" dirty="0">
                          <a:latin typeface="Arial" pitchFamily="34" charset="0"/>
                          <a:ea typeface="Calibri"/>
                          <a:cs typeface="Arial" pitchFamily="34" charset="0"/>
                        </a:rPr>
                        <a:t> &amp; IOM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err="1">
                          <a:latin typeface="Arial" pitchFamily="34" charset="0"/>
                          <a:ea typeface="Calibri"/>
                          <a:cs typeface="Arial" pitchFamily="34" charset="0"/>
                        </a:rPr>
                        <a:t>UNHCR</a:t>
                      </a:r>
                      <a:r>
                        <a:rPr lang="en-GB" sz="1100" dirty="0">
                          <a:latin typeface="Arial" pitchFamily="34" charset="0"/>
                          <a:ea typeface="Calibri"/>
                          <a:cs typeface="Arial" pitchFamily="34" charset="0"/>
                        </a:rPr>
                        <a:t> is an important reference point for relationships with other institutions. IOM addresses issues related to human displacement other than through crises.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2629">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a:spcBef>
                          <a:spcPts val="600"/>
                        </a:spcBef>
                        <a:spcAft>
                          <a:spcPts val="600"/>
                        </a:spcAft>
                      </a:pPr>
                      <a:r>
                        <a:rPr lang="en-GB" sz="1100" dirty="0" err="1">
                          <a:latin typeface="Arial" pitchFamily="34" charset="0"/>
                          <a:ea typeface="Calibri"/>
                          <a:cs typeface="Arial" pitchFamily="34" charset="0"/>
                        </a:rPr>
                        <a:t>UNDP</a:t>
                      </a:r>
                      <a:r>
                        <a:rPr lang="en-GB" sz="1100" dirty="0">
                          <a:latin typeface="Arial" pitchFamily="34" charset="0"/>
                          <a:ea typeface="Calibri"/>
                          <a:cs typeface="Arial" pitchFamily="34" charset="0"/>
                        </a:rPr>
                        <a:t> &amp; </a:t>
                      </a:r>
                      <a:r>
                        <a:rPr lang="en-GB" sz="1100" dirty="0" err="1">
                          <a:latin typeface="Arial" pitchFamily="34" charset="0"/>
                          <a:ea typeface="Calibri"/>
                          <a:cs typeface="Arial" pitchFamily="34" charset="0"/>
                        </a:rPr>
                        <a:t>WFP</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err="1">
                          <a:latin typeface="Arial" pitchFamily="34" charset="0"/>
                          <a:ea typeface="Calibri"/>
                          <a:cs typeface="Arial" pitchFamily="34" charset="0"/>
                        </a:rPr>
                        <a:t>UNDP</a:t>
                      </a:r>
                      <a:r>
                        <a:rPr lang="en-GB" sz="1100" dirty="0">
                          <a:latin typeface="Arial" pitchFamily="34" charset="0"/>
                          <a:ea typeface="Calibri"/>
                          <a:cs typeface="Arial" pitchFamily="34" charset="0"/>
                        </a:rPr>
                        <a:t> is probably the most important UN agency to deal with. They are very strong in making markets work for the poor (MMW4P) and are currently managing the funds for Global Fund for HIV/AIDS/TB/Malaria. </a:t>
                      </a:r>
                      <a:r>
                        <a:rPr lang="en-GB" sz="1100" dirty="0" err="1">
                          <a:latin typeface="Arial" pitchFamily="34" charset="0"/>
                          <a:ea typeface="Calibri"/>
                          <a:cs typeface="Arial" pitchFamily="34" charset="0"/>
                        </a:rPr>
                        <a:t>WFP</a:t>
                      </a:r>
                      <a:r>
                        <a:rPr lang="en-GB" sz="1100" dirty="0">
                          <a:latin typeface="Arial" pitchFamily="34" charset="0"/>
                          <a:ea typeface="Calibri"/>
                          <a:cs typeface="Arial" pitchFamily="34" charset="0"/>
                        </a:rPr>
                        <a:t> is well-known to respond quickly to emergency human situations such as the ones </a:t>
                      </a:r>
                      <a:r>
                        <a:rPr lang="en-GB" sz="1100" dirty="0" err="1">
                          <a:latin typeface="Arial" pitchFamily="34" charset="0"/>
                          <a:ea typeface="Calibri"/>
                          <a:cs typeface="Arial" pitchFamily="34" charset="0"/>
                        </a:rPr>
                        <a:t>AAH</a:t>
                      </a:r>
                      <a:r>
                        <a:rPr lang="en-GB" sz="1100" dirty="0">
                          <a:latin typeface="Arial" pitchFamily="34" charset="0"/>
                          <a:ea typeface="Calibri"/>
                          <a:cs typeface="Arial" pitchFamily="34" charset="0"/>
                        </a:rPr>
                        <a:t> has a lot of experience in.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600">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WHO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Engagement with WHO may be best suitable for health-related advocacy, especially with regard to access to health for rural inhabitants. This could be linked to projects with GRZ. </a:t>
                      </a:r>
                      <a:r>
                        <a:rPr lang="en-GB" sz="1100" dirty="0" err="1">
                          <a:latin typeface="Arial" pitchFamily="34" charset="0"/>
                          <a:ea typeface="Calibri"/>
                          <a:cs typeface="Arial" pitchFamily="34" charset="0"/>
                        </a:rPr>
                        <a:t>WASHE</a:t>
                      </a:r>
                      <a:r>
                        <a:rPr lang="en-GB" sz="1100" dirty="0">
                          <a:latin typeface="Arial" pitchFamily="34" charset="0"/>
                          <a:ea typeface="Calibri"/>
                          <a:cs typeface="Arial" pitchFamily="34" charset="0"/>
                        </a:rPr>
                        <a:t> remains an important area for WHO and many actors in health.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2629">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err="1">
                          <a:latin typeface="Arial" pitchFamily="34" charset="0"/>
                          <a:ea typeface="Calibri"/>
                          <a:cs typeface="Arial" pitchFamily="34" charset="0"/>
                        </a:rPr>
                        <a:t>ILO</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ILO has interest in issues relating to exploitation of the vulnerable through unjust labour practices (especially women and children). </a:t>
                      </a:r>
                      <a:r>
                        <a:rPr lang="en-GB" sz="1100" dirty="0" smtClean="0">
                          <a:latin typeface="Arial" pitchFamily="34" charset="0"/>
                          <a:ea typeface="Calibri"/>
                          <a:cs typeface="Arial" pitchFamily="34" charset="0"/>
                        </a:rPr>
                        <a:t>MFF</a:t>
                      </a:r>
                      <a:r>
                        <a:rPr lang="en-GB" sz="1100" baseline="0" dirty="0" smtClean="0">
                          <a:latin typeface="Arial" pitchFamily="34" charset="0"/>
                          <a:ea typeface="Calibri"/>
                          <a:cs typeface="Arial" pitchFamily="34" charset="0"/>
                        </a:rPr>
                        <a:t> Ltd </a:t>
                      </a:r>
                      <a:r>
                        <a:rPr lang="en-GB" sz="1100" dirty="0" smtClean="0">
                          <a:latin typeface="Arial" pitchFamily="34" charset="0"/>
                          <a:ea typeface="Calibri"/>
                          <a:cs typeface="Arial" pitchFamily="34" charset="0"/>
                        </a:rPr>
                        <a:t>can </a:t>
                      </a:r>
                      <a:r>
                        <a:rPr lang="en-GB" sz="1100" dirty="0">
                          <a:latin typeface="Arial" pitchFamily="34" charset="0"/>
                          <a:ea typeface="Calibri"/>
                          <a:cs typeface="Arial" pitchFamily="34" charset="0"/>
                        </a:rPr>
                        <a:t>design programmes around this area but targeting agricultural labourers and peri-urban/urban dwellers that are effectively economic refugees and are being exploited as labourers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5086">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UNICEF, UNFPA, FAO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AAH-I has, in some of its other countries of operation, successfully partnered with these agencies in carrying out its programmes. </a:t>
                      </a:r>
                      <a:r>
                        <a:rPr lang="en-GB" sz="1100" dirty="0" smtClean="0">
                          <a:latin typeface="Arial" pitchFamily="34" charset="0"/>
                          <a:ea typeface="Calibri"/>
                          <a:cs typeface="Arial" pitchFamily="34" charset="0"/>
                        </a:rPr>
                        <a:t>MFF</a:t>
                      </a:r>
                      <a:r>
                        <a:rPr lang="en-GB" sz="1100" baseline="0" dirty="0" smtClean="0">
                          <a:latin typeface="Arial" pitchFamily="34" charset="0"/>
                          <a:ea typeface="Calibri"/>
                          <a:cs typeface="Arial" pitchFamily="34" charset="0"/>
                        </a:rPr>
                        <a:t> Ltd </a:t>
                      </a:r>
                      <a:r>
                        <a:rPr lang="en-GB" sz="1100" dirty="0" smtClean="0">
                          <a:latin typeface="Arial" pitchFamily="34" charset="0"/>
                          <a:ea typeface="Calibri"/>
                          <a:cs typeface="Arial" pitchFamily="34" charset="0"/>
                        </a:rPr>
                        <a:t>will </a:t>
                      </a:r>
                      <a:r>
                        <a:rPr lang="en-GB" sz="1100" dirty="0">
                          <a:latin typeface="Arial" pitchFamily="34" charset="0"/>
                          <a:ea typeface="Calibri"/>
                          <a:cs typeface="Arial" pitchFamily="34" charset="0"/>
                        </a:rPr>
                        <a:t>explore potential opportunities to partner with them in their respective areas of interest.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714">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lang="en-GB" sz="11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spcBef>
                          <a:spcPts val="600"/>
                        </a:spcBef>
                        <a:spcAft>
                          <a:spcPts val="600"/>
                        </a:spcAft>
                      </a:pPr>
                      <a:r>
                        <a:rPr lang="en-GB" sz="1100">
                          <a:latin typeface="Arial" pitchFamily="34" charset="0"/>
                          <a:ea typeface="Calibri"/>
                          <a:cs typeface="Arial" pitchFamily="34" charset="0"/>
                        </a:rPr>
                        <a:t>Foreign Government Agencies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USAID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 Obama </a:t>
                      </a:r>
                      <a:r>
                        <a:rPr lang="en-GB" sz="1100" dirty="0" err="1">
                          <a:latin typeface="Arial" pitchFamily="34" charset="0"/>
                          <a:ea typeface="Calibri"/>
                          <a:cs typeface="Arial" pitchFamily="34" charset="0"/>
                        </a:rPr>
                        <a:t>gov</a:t>
                      </a:r>
                      <a:r>
                        <a:rPr lang="en-GB" sz="1100" dirty="0">
                          <a:latin typeface="Arial" pitchFamily="34" charset="0"/>
                          <a:ea typeface="Calibri"/>
                          <a:cs typeface="Arial" pitchFamily="34" charset="0"/>
                        </a:rPr>
                        <a:t>. launched “Feed The Future” (</a:t>
                      </a:r>
                      <a:r>
                        <a:rPr lang="en-GB" sz="1100" dirty="0" err="1">
                          <a:latin typeface="Arial" pitchFamily="34" charset="0"/>
                          <a:ea typeface="Calibri"/>
                          <a:cs typeface="Arial" pitchFamily="34" charset="0"/>
                        </a:rPr>
                        <a:t>FTF</a:t>
                      </a:r>
                      <a:r>
                        <a:rPr lang="en-GB" sz="1100" dirty="0">
                          <a:latin typeface="Arial" pitchFamily="34" charset="0"/>
                          <a:ea typeface="Calibri"/>
                          <a:cs typeface="Arial" pitchFamily="34" charset="0"/>
                        </a:rPr>
                        <a:t>) initiative. Many </a:t>
                      </a:r>
                      <a:r>
                        <a:rPr lang="en-GB" sz="1100" dirty="0" err="1">
                          <a:latin typeface="Arial" pitchFamily="34" charset="0"/>
                          <a:ea typeface="Calibri"/>
                          <a:cs typeface="Arial" pitchFamily="34" charset="0"/>
                        </a:rPr>
                        <a:t>USAID</a:t>
                      </a:r>
                      <a:r>
                        <a:rPr lang="en-GB" sz="1100" dirty="0">
                          <a:latin typeface="Arial" pitchFamily="34" charset="0"/>
                          <a:ea typeface="Calibri"/>
                          <a:cs typeface="Arial" pitchFamily="34" charset="0"/>
                        </a:rPr>
                        <a:t> projects will be aligned to this Agricultural initiative focusing on Food and Nutrition security. </a:t>
                      </a:r>
                      <a:r>
                        <a:rPr lang="en-GB" sz="1100" dirty="0" err="1">
                          <a:latin typeface="Arial" pitchFamily="34" charset="0"/>
                          <a:ea typeface="Calibri"/>
                          <a:cs typeface="Arial" pitchFamily="34" charset="0"/>
                        </a:rPr>
                        <a:t>PEPFAR</a:t>
                      </a:r>
                      <a:r>
                        <a:rPr lang="en-GB" sz="1100" dirty="0">
                          <a:latin typeface="Arial" pitchFamily="34" charset="0"/>
                          <a:ea typeface="Calibri"/>
                          <a:cs typeface="Arial" pitchFamily="34" charset="0"/>
                        </a:rPr>
                        <a:t> will no longer be the main thrust for </a:t>
                      </a:r>
                      <a:r>
                        <a:rPr lang="en-GB" sz="1100" dirty="0" err="1">
                          <a:latin typeface="Arial" pitchFamily="34" charset="0"/>
                          <a:ea typeface="Calibri"/>
                          <a:cs typeface="Arial" pitchFamily="34" charset="0"/>
                        </a:rPr>
                        <a:t>USAID</a:t>
                      </a:r>
                      <a:r>
                        <a:rPr lang="en-GB" sz="1100" dirty="0">
                          <a:latin typeface="Arial" pitchFamily="34" charset="0"/>
                          <a:ea typeface="Calibri"/>
                          <a:cs typeface="Arial" pitchFamily="34" charset="0"/>
                        </a:rPr>
                        <a:t>. </a:t>
                      </a:r>
                      <a:r>
                        <a:rPr lang="en-GB" sz="1100" dirty="0" err="1">
                          <a:latin typeface="Arial" pitchFamily="34" charset="0"/>
                          <a:ea typeface="Calibri"/>
                          <a:cs typeface="Arial" pitchFamily="34" charset="0"/>
                        </a:rPr>
                        <a:t>AAH</a:t>
                      </a:r>
                      <a:r>
                        <a:rPr lang="en-GB" sz="1100" dirty="0">
                          <a:latin typeface="Arial" pitchFamily="34" charset="0"/>
                          <a:ea typeface="Calibri"/>
                          <a:cs typeface="Arial" pitchFamily="34" charset="0"/>
                        </a:rPr>
                        <a:t> needs to develop </a:t>
                      </a:r>
                      <a:r>
                        <a:rPr lang="en-GB" sz="1100" dirty="0" err="1">
                          <a:latin typeface="Arial" pitchFamily="34" charset="0"/>
                          <a:ea typeface="Calibri"/>
                          <a:cs typeface="Arial" pitchFamily="34" charset="0"/>
                        </a:rPr>
                        <a:t>agri</a:t>
                      </a:r>
                      <a:r>
                        <a:rPr lang="en-GB" sz="1100" dirty="0">
                          <a:latin typeface="Arial" pitchFamily="34" charset="0"/>
                          <a:ea typeface="Calibri"/>
                          <a:cs typeface="Arial" pitchFamily="34" charset="0"/>
                        </a:rPr>
                        <a:t>-based empowerment projects to take advantage of the opportunities presented by </a:t>
                      </a:r>
                      <a:r>
                        <a:rPr lang="en-GB" sz="1100" dirty="0" err="1">
                          <a:latin typeface="Arial" pitchFamily="34" charset="0"/>
                          <a:ea typeface="Calibri"/>
                          <a:cs typeface="Arial" pitchFamily="34" charset="0"/>
                        </a:rPr>
                        <a:t>FTF</a:t>
                      </a:r>
                      <a:r>
                        <a:rPr lang="en-GB" sz="1100" dirty="0">
                          <a:latin typeface="Arial" pitchFamily="34" charset="0"/>
                          <a:ea typeface="Calibri"/>
                          <a:cs typeface="Arial"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714">
                <a:tc vMerge="1">
                  <a:txBody>
                    <a:bodyPr/>
                    <a:lstStyle/>
                    <a:p>
                      <a:endParaRPr lang="en-GB"/>
                    </a:p>
                  </a:txBody>
                  <a:tcPr/>
                </a:tc>
                <a:tc vMerge="1">
                  <a:txBody>
                    <a:bodyPr/>
                    <a:lstStyle/>
                    <a:p>
                      <a:endParaRPr lang="en-GB"/>
                    </a:p>
                  </a:txBody>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Finnish Gov</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Still involved with governance. May do more as decentralisation drive gains momentum. Also developing large environmental programme and a bit of money going to community-based enterprise development. Also supporting </a:t>
                      </a:r>
                      <a:r>
                        <a:rPr lang="en-GB" sz="1100" dirty="0" err="1">
                          <a:latin typeface="Arial" pitchFamily="34" charset="0"/>
                          <a:ea typeface="Calibri"/>
                          <a:cs typeface="Arial" pitchFamily="34" charset="0"/>
                        </a:rPr>
                        <a:t>PLARD</a:t>
                      </a:r>
                      <a:r>
                        <a:rPr lang="en-GB" sz="1100" dirty="0">
                          <a:latin typeface="Arial" pitchFamily="34" charset="0"/>
                          <a:ea typeface="Calibri"/>
                          <a:cs typeface="Arial" pitchFamily="34" charset="0"/>
                        </a:rPr>
                        <a:t> II in </a:t>
                      </a:r>
                      <a:r>
                        <a:rPr lang="en-GB" sz="1100" dirty="0" err="1">
                          <a:latin typeface="Arial" pitchFamily="34" charset="0"/>
                          <a:ea typeface="Calibri"/>
                          <a:cs typeface="Arial" pitchFamily="34" charset="0"/>
                        </a:rPr>
                        <a:t>Luapula</a:t>
                      </a:r>
                      <a:r>
                        <a:rPr lang="en-GB" sz="1100" dirty="0">
                          <a:latin typeface="Arial" pitchFamily="34" charset="0"/>
                          <a:ea typeface="Calibri"/>
                          <a:cs typeface="Arial" pitchFamily="34" charset="0"/>
                        </a:rPr>
                        <a:t> province, an agri-business development </a:t>
                      </a:r>
                      <a:r>
                        <a:rPr lang="en-GB" sz="1100" dirty="0" smtClean="0">
                          <a:latin typeface="Arial" pitchFamily="34" charset="0"/>
                          <a:ea typeface="Calibri"/>
                          <a:cs typeface="Arial" pitchFamily="34" charset="0"/>
                        </a:rPr>
                        <a:t>programme.</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5086">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Swedish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err="1">
                          <a:latin typeface="Arial" pitchFamily="34" charset="0"/>
                          <a:ea typeface="Calibri"/>
                          <a:cs typeface="Arial" pitchFamily="34" charset="0"/>
                        </a:rPr>
                        <a:t>SIDA</a:t>
                      </a:r>
                      <a:r>
                        <a:rPr lang="en-GB" sz="1100" dirty="0">
                          <a:latin typeface="Arial" pitchFamily="34" charset="0"/>
                          <a:ea typeface="Calibri"/>
                          <a:cs typeface="Arial" pitchFamily="34" charset="0"/>
                        </a:rPr>
                        <a:t> is very active in private sector development, supporting inclusive market development and access to finance. Agricultural finance and entrepreneurship may be a possible area for </a:t>
                      </a:r>
                      <a:r>
                        <a:rPr lang="en-GB" sz="1100" baseline="0" dirty="0" smtClean="0">
                          <a:latin typeface="Arial" pitchFamily="34" charset="0"/>
                          <a:ea typeface="Calibri"/>
                          <a:cs typeface="Arial" pitchFamily="34" charset="0"/>
                        </a:rPr>
                        <a:t> MFF Ltd</a:t>
                      </a:r>
                      <a:r>
                        <a:rPr lang="en-GB" sz="1100" dirty="0" smtClean="0">
                          <a:latin typeface="Arial" pitchFamily="34" charset="0"/>
                          <a:ea typeface="Calibri"/>
                          <a:cs typeface="Arial" pitchFamily="34" charset="0"/>
                        </a:rPr>
                        <a:t> </a:t>
                      </a:r>
                      <a:r>
                        <a:rPr lang="en-GB" sz="1100" dirty="0">
                          <a:latin typeface="Arial" pitchFamily="34" charset="0"/>
                          <a:ea typeface="Calibri"/>
                          <a:cs typeface="Arial" pitchFamily="34" charset="0"/>
                        </a:rPr>
                        <a:t>to engage with them.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228601"/>
          <a:ext cx="8342142" cy="6008188"/>
        </p:xfrm>
        <a:graphic>
          <a:graphicData uri="http://schemas.openxmlformats.org/drawingml/2006/table">
            <a:tbl>
              <a:tblPr/>
              <a:tblGrid>
                <a:gridCol w="311834"/>
                <a:gridCol w="1059766"/>
                <a:gridCol w="1447800"/>
                <a:gridCol w="1600200"/>
                <a:gridCol w="3922542"/>
              </a:tblGrid>
              <a:tr h="533400">
                <a:tc rowSpan="8">
                  <a:txBody>
                    <a:bodyPr/>
                    <a:lstStyle/>
                    <a:p>
                      <a:endParaRPr lang="en-GB" sz="11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spcBef>
                          <a:spcPts val="600"/>
                        </a:spcBef>
                        <a:spcAft>
                          <a:spcPts val="600"/>
                        </a:spcAft>
                      </a:pP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spcBef>
                          <a:spcPts val="600"/>
                        </a:spcBef>
                        <a:spcAft>
                          <a:spcPts val="600"/>
                        </a:spcAft>
                      </a:pP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EU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They have been pumping a lot of funds into GRZ. Opportunities may exist in identifying ways of partnering with GRZ in implementing some of these project.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5445">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a:spcBef>
                          <a:spcPts val="600"/>
                        </a:spcBef>
                        <a:spcAft>
                          <a:spcPts val="600"/>
                        </a:spcAft>
                      </a:pPr>
                      <a:r>
                        <a:rPr lang="en-GB" sz="1100" dirty="0" err="1">
                          <a:latin typeface="Arial" pitchFamily="34" charset="0"/>
                          <a:ea typeface="Calibri"/>
                          <a:cs typeface="Arial" pitchFamily="34" charset="0"/>
                        </a:rPr>
                        <a:t>JICA</a:t>
                      </a:r>
                      <a:r>
                        <a:rPr lang="en-GB" sz="1100" dirty="0">
                          <a:latin typeface="Arial" pitchFamily="34" charset="0"/>
                          <a:ea typeface="Calibri"/>
                          <a:cs typeface="Arial" pitchFamily="34" charset="0"/>
                        </a:rPr>
                        <a:t>, Irish AID, </a:t>
                      </a:r>
                      <a:r>
                        <a:rPr lang="en-GB" sz="1100" dirty="0" err="1">
                          <a:latin typeface="Arial" pitchFamily="34" charset="0"/>
                          <a:ea typeface="Calibri"/>
                          <a:cs typeface="Arial" pitchFamily="34" charset="0"/>
                        </a:rPr>
                        <a:t>CIDA</a:t>
                      </a:r>
                      <a:r>
                        <a:rPr lang="en-GB" sz="1100" dirty="0">
                          <a:latin typeface="Arial" pitchFamily="34" charset="0"/>
                          <a:ea typeface="Calibri"/>
                          <a:cs typeface="Arial" pitchFamily="34" charset="0"/>
                        </a:rPr>
                        <a:t>, DFID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These represent a pot of agencies that may not appear very active in Zambia but could respond to good initiatives. DFID supports innovative ideas, especially those that help open up rural markets. They actually even have an innovation challenge fund.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9954">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Comprehensive Africa Agriculture Development Programme (</a:t>
                      </a:r>
                      <a:r>
                        <a:rPr lang="en-GB" sz="1100" dirty="0" err="1">
                          <a:latin typeface="Arial" pitchFamily="34" charset="0"/>
                          <a:ea typeface="Calibri"/>
                          <a:cs typeface="Arial" pitchFamily="34" charset="0"/>
                        </a:rPr>
                        <a:t>CAADP</a:t>
                      </a:r>
                      <a:r>
                        <a:rPr lang="en-GB" sz="1100" dirty="0">
                          <a:latin typeface="Arial" pitchFamily="34" charset="0"/>
                          <a:ea typeface="Calibri"/>
                          <a:cs typeface="Arial" pitchFamily="34"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spcBef>
                          <a:spcPts val="600"/>
                        </a:spcBef>
                        <a:spcAft>
                          <a:spcPts val="600"/>
                        </a:spcAft>
                      </a:pPr>
                      <a:r>
                        <a:rPr lang="en-GB" sz="1100" dirty="0">
                          <a:latin typeface="Arial" pitchFamily="34" charset="0"/>
                          <a:ea typeface="Calibri"/>
                          <a:cs typeface="Arial" pitchFamily="34" charset="0"/>
                        </a:rPr>
                        <a:t>The is an AU-led initiative that is focusing on agricultural development, nutrition &amp; food security and poverty reduction. It is likely to work very closely with </a:t>
                      </a:r>
                      <a:r>
                        <a:rPr lang="en-GB" sz="1100" dirty="0" err="1">
                          <a:latin typeface="Arial" pitchFamily="34" charset="0"/>
                          <a:ea typeface="Calibri"/>
                          <a:cs typeface="Arial" pitchFamily="34" charset="0"/>
                        </a:rPr>
                        <a:t>FTF</a:t>
                      </a:r>
                      <a:r>
                        <a:rPr lang="en-GB" sz="1100" dirty="0">
                          <a:latin typeface="Arial" pitchFamily="34" charset="0"/>
                          <a:ea typeface="Calibri"/>
                          <a:cs typeface="Arial" pitchFamily="34" charset="0"/>
                        </a:rPr>
                        <a:t> and will involve a number of activities that could be funded from various sources.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r>
              <a:tr h="533400">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spcBef>
                          <a:spcPts val="600"/>
                        </a:spcBef>
                        <a:spcAft>
                          <a:spcPts val="600"/>
                        </a:spcAft>
                      </a:pPr>
                      <a:r>
                        <a:rPr lang="en-GB" sz="1100" kern="1200" dirty="0" smtClean="0">
                          <a:solidFill>
                            <a:schemeClr val="tx1"/>
                          </a:solidFill>
                          <a:latin typeface="Arial" pitchFamily="34" charset="0"/>
                          <a:ea typeface="+mn-ea"/>
                          <a:cs typeface="Arial" pitchFamily="34" charset="0"/>
                        </a:rPr>
                        <a:t>International NGOs and other private sector implementers of development activities</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CARE, World Vision and other INGOs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These represent institutions that often have very specific themes and geographical focus per project. </a:t>
                      </a:r>
                      <a:r>
                        <a:rPr lang="en-GB" sz="1100" dirty="0" err="1">
                          <a:latin typeface="Arial" pitchFamily="34" charset="0"/>
                          <a:ea typeface="Calibri"/>
                          <a:cs typeface="Arial" pitchFamily="34" charset="0"/>
                        </a:rPr>
                        <a:t>AAH</a:t>
                      </a:r>
                      <a:r>
                        <a:rPr lang="en-GB" sz="1100" dirty="0">
                          <a:latin typeface="Arial" pitchFamily="34" charset="0"/>
                          <a:ea typeface="Calibri"/>
                          <a:cs typeface="Arial" pitchFamily="34" charset="0"/>
                        </a:rPr>
                        <a:t> can support specific aspects of these projects through partnerships that help them implement. This is the only likely level of collaboration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5086">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Africare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Africare is known to provide fairly sizeable grants ($150,000 and more) and is active in rural agri-business development. They are also keen on innovative mechanisms for rural markets stimulation.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714">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Foreign Research Institutions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Several research institutions have set up shop in Zambia. World Fish centre, Michigan State University, and various  centres for research.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714">
                <a:tc vMerge="1">
                  <a:txBody>
                    <a:bodyPr/>
                    <a:lstStyle/>
                    <a:p>
                      <a:endParaRPr lang="en-GB"/>
                    </a:p>
                  </a:txBody>
                  <a:tcPr/>
                </a:tc>
                <a:tc vMerge="1">
                  <a:txBody>
                    <a:bodyPr/>
                    <a:lstStyle/>
                    <a:p>
                      <a:endParaRPr lang="en-GB"/>
                    </a:p>
                  </a:txBody>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International Institution for Tropical Agriculture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Though they have been around since the late 1960s, there doesn’t appear to be much publicity about them. But this may be good to AAH as there might be limited competition.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5086">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Abt, ACDI/VOCA and other international organizations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They are pre-approved American Government/</a:t>
                      </a:r>
                      <a:r>
                        <a:rPr lang="en-GB" sz="1100" dirty="0" err="1">
                          <a:latin typeface="Arial" pitchFamily="34" charset="0"/>
                          <a:ea typeface="Calibri"/>
                          <a:cs typeface="Arial" pitchFamily="34" charset="0"/>
                        </a:rPr>
                        <a:t>USAID</a:t>
                      </a:r>
                      <a:r>
                        <a:rPr lang="en-GB" sz="1100" dirty="0">
                          <a:latin typeface="Arial" pitchFamily="34" charset="0"/>
                          <a:ea typeface="Calibri"/>
                          <a:cs typeface="Arial" pitchFamily="34" charset="0"/>
                        </a:rPr>
                        <a:t> contractors, and have access to the large </a:t>
                      </a:r>
                      <a:r>
                        <a:rPr lang="en-GB" sz="1100" dirty="0" err="1">
                          <a:latin typeface="Arial" pitchFamily="34" charset="0"/>
                          <a:ea typeface="Calibri"/>
                          <a:cs typeface="Arial" pitchFamily="34" charset="0"/>
                        </a:rPr>
                        <a:t>USAID</a:t>
                      </a:r>
                      <a:r>
                        <a:rPr lang="en-GB" sz="1100" dirty="0">
                          <a:latin typeface="Arial" pitchFamily="34" charset="0"/>
                          <a:ea typeface="Calibri"/>
                          <a:cs typeface="Arial" pitchFamily="34" charset="0"/>
                        </a:rPr>
                        <a:t> grants not open to non-prequalified suppliers. They often need implementing partners. Identifying others in this category that we could approach would also be helpful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0" y="228600"/>
          <a:ext cx="7999242" cy="6297972"/>
        </p:xfrm>
        <a:graphic>
          <a:graphicData uri="http://schemas.openxmlformats.org/drawingml/2006/table">
            <a:tbl>
              <a:tblPr/>
              <a:tblGrid>
                <a:gridCol w="304800"/>
                <a:gridCol w="1143000"/>
                <a:gridCol w="990600"/>
                <a:gridCol w="1333500"/>
                <a:gridCol w="4227342"/>
              </a:tblGrid>
              <a:tr h="297543">
                <a:tc>
                  <a:txBody>
                    <a:bodyPr/>
                    <a:lstStyle/>
                    <a:p>
                      <a:r>
                        <a:rPr lang="en-US" sz="1400" b="1" dirty="0" smtClean="0">
                          <a:latin typeface="Arial" pitchFamily="34" charset="0"/>
                          <a:cs typeface="Arial" pitchFamily="34" charset="0"/>
                        </a:rPr>
                        <a:t>#</a:t>
                      </a:r>
                      <a:endParaRPr lang="en-GB" sz="1400" b="1" dirty="0">
                        <a:latin typeface="Arial" pitchFamily="34" charset="0"/>
                        <a:cs typeface="Arial" pitchFamily="34"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en-US" sz="1400" b="1" dirty="0" smtClean="0">
                          <a:latin typeface="Arial" pitchFamily="34" charset="0"/>
                          <a:cs typeface="Arial" pitchFamily="34" charset="0"/>
                        </a:rPr>
                        <a:t>CATEGORIES</a:t>
                      </a:r>
                      <a:endParaRPr lang="en-GB" sz="1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Arial" pitchFamily="34" charset="0"/>
                          <a:cs typeface="Arial" pitchFamily="34" charset="0"/>
                        </a:rPr>
                        <a:t>TYPE</a:t>
                      </a:r>
                      <a:endParaRPr lang="en-GB" sz="1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Arial" pitchFamily="34" charset="0"/>
                          <a:cs typeface="Arial" pitchFamily="34" charset="0"/>
                        </a:rPr>
                        <a:t>NAME</a:t>
                      </a:r>
                      <a:endParaRPr lang="en-GB" sz="1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Arial" pitchFamily="34" charset="0"/>
                          <a:cs typeface="Arial" pitchFamily="34" charset="0"/>
                        </a:rPr>
                        <a:t>AREA OF ENGAGEMENT</a:t>
                      </a:r>
                      <a:endParaRPr lang="en-GB" sz="1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314">
                <a:tc rowSpan="6">
                  <a:txBody>
                    <a:bodyPr/>
                    <a:lstStyle/>
                    <a:p>
                      <a:pPr marL="0" marR="0">
                        <a:spcBef>
                          <a:spcPts val="600"/>
                        </a:spcBef>
                        <a:spcAft>
                          <a:spcPts val="600"/>
                        </a:spcAft>
                      </a:pPr>
                      <a:r>
                        <a:rPr lang="en-GB" sz="1100" dirty="0">
                          <a:latin typeface="Arial" pitchFamily="34" charset="0"/>
                          <a:ea typeface="Calibri"/>
                          <a:cs typeface="Arial"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spcBef>
                          <a:spcPts val="600"/>
                        </a:spcBef>
                        <a:spcAft>
                          <a:spcPts val="600"/>
                        </a:spcAft>
                      </a:pPr>
                      <a:r>
                        <a:rPr lang="en-GB" sz="1100" dirty="0">
                          <a:latin typeface="Arial" pitchFamily="34" charset="0"/>
                          <a:ea typeface="Calibri"/>
                          <a:cs typeface="Arial" pitchFamily="34" charset="0"/>
                        </a:rPr>
                        <a:t>Local Development Agencies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spcBef>
                          <a:spcPts val="600"/>
                        </a:spcBef>
                        <a:spcAft>
                          <a:spcPts val="600"/>
                        </a:spcAft>
                      </a:pP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Luapula Foundation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They have received over $3m under PEPFER but are struggling to get more. They have the name and experience. Based in Mansa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8086">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a:spcBef>
                          <a:spcPts val="600"/>
                        </a:spcBef>
                        <a:spcAft>
                          <a:spcPts val="600"/>
                        </a:spcAft>
                      </a:pPr>
                      <a:r>
                        <a:rPr lang="en-GB" sz="1100" dirty="0">
                          <a:latin typeface="Arial" pitchFamily="34" charset="0"/>
                          <a:ea typeface="Calibri"/>
                          <a:cs typeface="Arial" pitchFamily="34" charset="0"/>
                        </a:rPr>
                        <a:t>Family Health Trust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They have been around for over two decades. They may be a good partner to work with, especially in health,  as a way of confirming that </a:t>
                      </a:r>
                      <a:r>
                        <a:rPr lang="en-GB" sz="1100" baseline="0" dirty="0" smtClean="0">
                          <a:latin typeface="Arial" pitchFamily="34" charset="0"/>
                          <a:ea typeface="Calibri"/>
                          <a:cs typeface="Arial" pitchFamily="34" charset="0"/>
                        </a:rPr>
                        <a:t> MFF Ltd</a:t>
                      </a:r>
                      <a:r>
                        <a:rPr lang="en-GB" sz="1100" dirty="0" smtClean="0">
                          <a:latin typeface="Arial" pitchFamily="34" charset="0"/>
                          <a:ea typeface="Calibri"/>
                          <a:cs typeface="Arial" pitchFamily="34" charset="0"/>
                        </a:rPr>
                        <a:t> </a:t>
                      </a:r>
                      <a:r>
                        <a:rPr lang="en-GB" sz="1100" dirty="0">
                          <a:latin typeface="Arial" pitchFamily="34" charset="0"/>
                          <a:ea typeface="Calibri"/>
                          <a:cs typeface="Arial" pitchFamily="34" charset="0"/>
                        </a:rPr>
                        <a:t>is a local player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Development Opportunities for People Empowerment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They are based in </a:t>
                      </a:r>
                      <a:r>
                        <a:rPr lang="en-GB" sz="1100" dirty="0" err="1">
                          <a:latin typeface="Arial" pitchFamily="34" charset="0"/>
                          <a:ea typeface="Calibri"/>
                          <a:cs typeface="Arial" pitchFamily="34" charset="0"/>
                        </a:rPr>
                        <a:t>Mpika</a:t>
                      </a:r>
                      <a:r>
                        <a:rPr lang="en-GB" sz="1100" dirty="0">
                          <a:latin typeface="Arial" pitchFamily="34" charset="0"/>
                          <a:ea typeface="Calibri"/>
                          <a:cs typeface="Arial" pitchFamily="34" charset="0"/>
                        </a:rPr>
                        <a:t> and have received significant funding for rural projects. May be good to tap into their network through collaboration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00">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Zambia Governance Fund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Though it is uncertain how long this fund may continue, they seem to be going beyond the traditional understanding of governance and are supporting empowerment initiatives that extend services to the unreached.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Civil Society for Poverty Reduction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This is a very powerful and well-known institution though they may be running out of new ideas.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vMerge="1">
                  <a:txBody>
                    <a:bodyPr/>
                    <a:lstStyle/>
                    <a:p>
                      <a:pPr marL="0" marR="0">
                        <a:spcBef>
                          <a:spcPts val="600"/>
                        </a:spcBef>
                        <a:spcAft>
                          <a:spcPts val="600"/>
                        </a:spcAft>
                      </a:pPr>
                      <a:endParaRPr lang="en-GB" sz="11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600"/>
                        </a:spcBef>
                        <a:spcAft>
                          <a:spcPts val="600"/>
                        </a:spcAft>
                      </a:pPr>
                      <a:endParaRPr lang="en-GB" sz="11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600"/>
                        </a:spcBef>
                        <a:spcAft>
                          <a:spcPts val="600"/>
                        </a:spcAft>
                      </a:pPr>
                      <a:endParaRPr lang="en-GB" sz="1100" dirty="0">
                        <a:latin typeface="Calibri"/>
                        <a:ea typeface="Calibri"/>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US" sz="1100" dirty="0" smtClean="0">
                          <a:latin typeface="Arial" pitchFamily="34" charset="0"/>
                          <a:ea typeface="Calibri"/>
                          <a:cs typeface="Arial" pitchFamily="34" charset="0"/>
                        </a:rPr>
                        <a:t>Civil Society Environment Fund</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rowSpan="3">
                  <a:txBody>
                    <a:bodyPr/>
                    <a:lstStyle/>
                    <a:p>
                      <a:pPr marL="0" marR="0">
                        <a:spcBef>
                          <a:spcPts val="600"/>
                        </a:spcBef>
                        <a:spcAft>
                          <a:spcPts val="600"/>
                        </a:spcAft>
                      </a:pPr>
                      <a:r>
                        <a:rPr lang="en-GB" sz="1000" dirty="0">
                          <a:latin typeface="Arial" pitchFamily="34" charset="0"/>
                          <a:ea typeface="Calibri"/>
                          <a:cs typeface="Arial" pitchFamily="34" charset="0"/>
                        </a:rPr>
                        <a:t>3</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spcBef>
                          <a:spcPts val="600"/>
                        </a:spcBef>
                        <a:spcAft>
                          <a:spcPts val="600"/>
                        </a:spcAft>
                      </a:pPr>
                      <a:r>
                        <a:rPr lang="en-GB" sz="1000">
                          <a:latin typeface="Arial" pitchFamily="34" charset="0"/>
                          <a:ea typeface="Calibri"/>
                          <a:cs typeface="Arial" pitchFamily="34" charset="0"/>
                        </a:rPr>
                        <a:t>International Corporations</a:t>
                      </a:r>
                      <a:endParaRPr lang="en-GB" sz="110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latin typeface="Arial" pitchFamily="34" charset="0"/>
                          <a:ea typeface="Calibri"/>
                          <a:cs typeface="Arial" pitchFamily="34" charset="0"/>
                        </a:rPr>
                        <a:t>Chinese Corporations</a:t>
                      </a:r>
                    </a:p>
                    <a:p>
                      <a:endParaRPr lang="en-GB" sz="1100" dirty="0">
                        <a:latin typeface="Arial" pitchFamily="34" charset="0"/>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a:spcBef>
                          <a:spcPts val="600"/>
                        </a:spcBef>
                        <a:spcAft>
                          <a:spcPts val="600"/>
                        </a:spcAft>
                      </a:pPr>
                      <a:r>
                        <a:rPr lang="en-GB" sz="1100" dirty="0">
                          <a:latin typeface="Arial" pitchFamily="34" charset="0"/>
                          <a:ea typeface="Calibri"/>
                          <a:cs typeface="Arial" pitchFamily="34" charset="0"/>
                        </a:rPr>
                        <a:t>Chinese firms and their government may presently be very keen to show their human side. Approaching them with a clear value proposition may yield much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vMerge="1">
                  <a:txBody>
                    <a:bodyPr/>
                    <a:lstStyle/>
                    <a:p>
                      <a:endParaRPr lang="en-GB"/>
                    </a:p>
                  </a:txBody>
                  <a:tcPr/>
                </a:tc>
                <a:tc vMerge="1">
                  <a:txBody>
                    <a:bodyPr/>
                    <a:lstStyle/>
                    <a:p>
                      <a:endParaRPr lang="en-GB"/>
                    </a:p>
                  </a:txBody>
                  <a:tcPr/>
                </a:tc>
                <a:tc gridSpan="2">
                  <a:txBody>
                    <a:bodyPr/>
                    <a:lstStyle/>
                    <a:p>
                      <a:pPr marL="0" marR="0">
                        <a:spcBef>
                          <a:spcPts val="600"/>
                        </a:spcBef>
                        <a:spcAft>
                          <a:spcPts val="600"/>
                        </a:spcAft>
                      </a:pPr>
                      <a:r>
                        <a:rPr lang="en-GB" sz="1000">
                          <a:latin typeface="Arial" pitchFamily="34" charset="0"/>
                          <a:ea typeface="Calibri"/>
                          <a:cs typeface="Arial" pitchFamily="34" charset="0"/>
                        </a:rPr>
                        <a:t>International Mining Companies with interests in Zambia</a:t>
                      </a:r>
                      <a:endParaRPr lang="en-GB" sz="110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a:spcBef>
                          <a:spcPts val="600"/>
                        </a:spcBef>
                        <a:spcAft>
                          <a:spcPts val="600"/>
                        </a:spcAft>
                      </a:pPr>
                      <a:r>
                        <a:rPr lang="en-GB" sz="1000" dirty="0">
                          <a:latin typeface="Arial" pitchFamily="34" charset="0"/>
                          <a:ea typeface="Calibri"/>
                          <a:cs typeface="Arial" pitchFamily="34" charset="0"/>
                        </a:rPr>
                        <a:t>With the current discussions on super-normal profits, windfall tax and externalisation of revenues, these firms may be in a similar position to Chinese firms</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252">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spcBef>
                          <a:spcPts val="600"/>
                        </a:spcBef>
                        <a:spcAft>
                          <a:spcPts val="600"/>
                        </a:spcAft>
                      </a:pPr>
                      <a:r>
                        <a:rPr lang="en-GB" sz="1000" dirty="0">
                          <a:latin typeface="Arial" pitchFamily="34" charset="0"/>
                          <a:ea typeface="Calibri"/>
                          <a:cs typeface="Arial" pitchFamily="34" charset="0"/>
                        </a:rPr>
                        <a:t>Foreign Companies in </a:t>
                      </a:r>
                      <a:r>
                        <a:rPr lang="en-GB" sz="1000" dirty="0" err="1" smtClean="0">
                          <a:latin typeface="Arial" pitchFamily="34" charset="0"/>
                          <a:ea typeface="Calibri"/>
                          <a:cs typeface="Arial" pitchFamily="34" charset="0"/>
                        </a:rPr>
                        <a:t>Agriculrture</a:t>
                      </a:r>
                      <a:endParaRPr lang="en-GB" sz="1000" dirty="0" smtClean="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a:spcBef>
                          <a:spcPts val="600"/>
                        </a:spcBef>
                        <a:spcAft>
                          <a:spcPts val="600"/>
                        </a:spcAft>
                      </a:pPr>
                      <a:r>
                        <a:rPr lang="en-GB" sz="1000" dirty="0">
                          <a:latin typeface="Arial" pitchFamily="34" charset="0"/>
                          <a:ea typeface="Calibri"/>
                          <a:cs typeface="Arial" pitchFamily="34" charset="0"/>
                        </a:rPr>
                        <a:t>There is growing interest in African Agriculture. Northern European companies are likely to increase. Strategic linkages may be forged around agri-business projects.</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988">
                <a:tc>
                  <a:txBody>
                    <a:bodyPr/>
                    <a:lstStyle/>
                    <a:p>
                      <a:pPr marL="0" marR="0">
                        <a:spcBef>
                          <a:spcPts val="600"/>
                        </a:spcBef>
                        <a:spcAft>
                          <a:spcPts val="600"/>
                        </a:spcAft>
                      </a:pPr>
                      <a:r>
                        <a:rPr lang="en-GB" sz="1000" dirty="0">
                          <a:latin typeface="Arial" pitchFamily="34" charset="0"/>
                          <a:ea typeface="Calibri"/>
                          <a:cs typeface="Arial" pitchFamily="34" charset="0"/>
                        </a:rPr>
                        <a:t>4</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000" dirty="0">
                          <a:latin typeface="Arial" pitchFamily="34" charset="0"/>
                          <a:ea typeface="Calibri"/>
                          <a:cs typeface="Arial" pitchFamily="34" charset="0"/>
                        </a:rPr>
                        <a:t>Local Corporations</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000" dirty="0">
                          <a:latin typeface="Arial" pitchFamily="34" charset="0"/>
                          <a:ea typeface="Calibri"/>
                          <a:cs typeface="Arial" pitchFamily="34" charset="0"/>
                        </a:rPr>
                        <a:t>Providers of Consumable</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GB" sz="1100" dirty="0" smtClean="0">
                          <a:latin typeface="Arial" pitchFamily="34" charset="0"/>
                          <a:ea typeface="Calibri"/>
                          <a:cs typeface="Arial" pitchFamily="34" charset="0"/>
                        </a:rPr>
                        <a:t>Shoprite, </a:t>
                      </a:r>
                      <a:r>
                        <a:rPr lang="en-GB" sz="1100" dirty="0" err="1" smtClean="0">
                          <a:latin typeface="Arial" pitchFamily="34" charset="0"/>
                          <a:ea typeface="Calibri"/>
                          <a:cs typeface="Arial" pitchFamily="34" charset="0"/>
                        </a:rPr>
                        <a:t>NMC</a:t>
                      </a:r>
                      <a:r>
                        <a:rPr lang="en-GB" sz="1100" dirty="0" smtClean="0">
                          <a:latin typeface="Arial" pitchFamily="34" charset="0"/>
                          <a:ea typeface="Calibri"/>
                          <a:cs typeface="Arial" pitchFamily="34" charset="0"/>
                        </a:rPr>
                        <a:t>, </a:t>
                      </a:r>
                      <a:endParaRPr lang="en-GB" sz="1400" dirty="0" smtClean="0">
                        <a:latin typeface="Arial" pitchFamily="34" charset="0"/>
                        <a:ea typeface="Calibri"/>
                        <a:cs typeface="Arial" pitchFamily="34" charset="0"/>
                      </a:endParaRPr>
                    </a:p>
                    <a:p>
                      <a:pPr marL="0" marR="0">
                        <a:spcBef>
                          <a:spcPts val="600"/>
                        </a:spcBef>
                        <a:spcAft>
                          <a:spcPts val="600"/>
                        </a:spcAft>
                      </a:pP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GB" sz="1100" dirty="0" smtClean="0">
                          <a:latin typeface="Arial" pitchFamily="34" charset="0"/>
                          <a:ea typeface="Calibri"/>
                          <a:cs typeface="Arial" pitchFamily="34" charset="0"/>
                        </a:rPr>
                        <a:t>These can be targeted for feeding programmes. There need for this to be so well planned as to respond to their need for publicity and disposal of excess or expiring commodities. MFF</a:t>
                      </a:r>
                      <a:r>
                        <a:rPr lang="en-GB" sz="1100" baseline="0" dirty="0" smtClean="0">
                          <a:latin typeface="Arial" pitchFamily="34" charset="0"/>
                          <a:ea typeface="Calibri"/>
                          <a:cs typeface="Arial" pitchFamily="34" charset="0"/>
                        </a:rPr>
                        <a:t> Ltd </a:t>
                      </a:r>
                      <a:r>
                        <a:rPr lang="en-GB" sz="1100" dirty="0" smtClean="0">
                          <a:latin typeface="Arial" pitchFamily="34" charset="0"/>
                          <a:ea typeface="Calibri"/>
                          <a:cs typeface="Arial" pitchFamily="34" charset="0"/>
                        </a:rPr>
                        <a:t>will further explore opportunities to have them as potential outlets of agricultural fresh produce from the communities it works with in place of imports, thus creating markets for its community agricultural producers.</a:t>
                      </a:r>
                      <a:endParaRPr lang="en-GB" sz="1400" dirty="0" smtClean="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09600" y="457200"/>
          <a:ext cx="7999242" cy="5893905"/>
        </p:xfrm>
        <a:graphic>
          <a:graphicData uri="http://schemas.openxmlformats.org/drawingml/2006/table">
            <a:tbl>
              <a:tblPr/>
              <a:tblGrid>
                <a:gridCol w="304800"/>
                <a:gridCol w="1143000"/>
                <a:gridCol w="990600"/>
                <a:gridCol w="1333500"/>
                <a:gridCol w="4227342"/>
              </a:tblGrid>
              <a:tr h="1064150">
                <a:tc rowSpan="3">
                  <a:txBody>
                    <a:bodyPr/>
                    <a:lstStyle/>
                    <a:p>
                      <a:pPr marL="0" marR="0">
                        <a:spcBef>
                          <a:spcPts val="600"/>
                        </a:spcBef>
                        <a:spcAft>
                          <a:spcPts val="600"/>
                        </a:spcAft>
                      </a:pPr>
                      <a:r>
                        <a:rPr lang="en-GB" sz="1000" dirty="0">
                          <a:latin typeface="Arial" pitchFamily="34" charset="0"/>
                          <a:ea typeface="Calibri"/>
                          <a:cs typeface="Arial" pitchFamily="34" charset="0"/>
                        </a:rPr>
                        <a:t>4</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spcBef>
                          <a:spcPts val="600"/>
                        </a:spcBef>
                        <a:spcAft>
                          <a:spcPts val="600"/>
                        </a:spcAft>
                      </a:pPr>
                      <a:r>
                        <a:rPr lang="en-GB" sz="1000" dirty="0">
                          <a:latin typeface="Arial" pitchFamily="34" charset="0"/>
                          <a:ea typeface="Calibri"/>
                          <a:cs typeface="Arial" pitchFamily="34" charset="0"/>
                        </a:rPr>
                        <a:t>Local Corporations</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000" dirty="0">
                          <a:latin typeface="Arial" pitchFamily="34" charset="0"/>
                          <a:ea typeface="Calibri"/>
                          <a:cs typeface="Arial" pitchFamily="34" charset="0"/>
                        </a:rPr>
                        <a:t>Providers of Consumable</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GB" sz="1100" dirty="0" smtClean="0">
                          <a:latin typeface="Arial" pitchFamily="34" charset="0"/>
                          <a:ea typeface="Calibri"/>
                          <a:cs typeface="Arial" pitchFamily="34" charset="0"/>
                        </a:rPr>
                        <a:t>Shoprite, </a:t>
                      </a:r>
                      <a:r>
                        <a:rPr lang="en-GB" sz="1100" dirty="0" err="1" smtClean="0">
                          <a:latin typeface="Arial" pitchFamily="34" charset="0"/>
                          <a:ea typeface="Calibri"/>
                          <a:cs typeface="Arial" pitchFamily="34" charset="0"/>
                        </a:rPr>
                        <a:t>NMC</a:t>
                      </a:r>
                      <a:r>
                        <a:rPr lang="en-GB" sz="1100" dirty="0" smtClean="0">
                          <a:latin typeface="Arial" pitchFamily="34" charset="0"/>
                          <a:ea typeface="Calibri"/>
                          <a:cs typeface="Arial" pitchFamily="34" charset="0"/>
                        </a:rPr>
                        <a:t>, </a:t>
                      </a:r>
                      <a:endParaRPr lang="en-GB" sz="1400" dirty="0" smtClean="0">
                        <a:latin typeface="Arial" pitchFamily="34" charset="0"/>
                        <a:ea typeface="Calibri"/>
                        <a:cs typeface="Arial" pitchFamily="34" charset="0"/>
                      </a:endParaRPr>
                    </a:p>
                    <a:p>
                      <a:pPr marL="0" marR="0">
                        <a:spcBef>
                          <a:spcPts val="600"/>
                        </a:spcBef>
                        <a:spcAft>
                          <a:spcPts val="600"/>
                        </a:spcAft>
                      </a:pP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GB" sz="1100" dirty="0" smtClean="0">
                          <a:latin typeface="Arial" pitchFamily="34" charset="0"/>
                          <a:ea typeface="Calibri"/>
                          <a:cs typeface="Arial" pitchFamily="34" charset="0"/>
                        </a:rPr>
                        <a:t>These can be targeted for feeding programmes. There need for this to be so well planned as to respond to their need for publicity and disposal of excess or expiring commodities. MFF</a:t>
                      </a:r>
                      <a:r>
                        <a:rPr lang="en-GB" sz="1100" baseline="0" dirty="0" smtClean="0">
                          <a:latin typeface="Arial" pitchFamily="34" charset="0"/>
                          <a:ea typeface="Calibri"/>
                          <a:cs typeface="Arial" pitchFamily="34" charset="0"/>
                        </a:rPr>
                        <a:t> Ltd </a:t>
                      </a:r>
                      <a:r>
                        <a:rPr lang="en-GB" sz="1100" dirty="0" smtClean="0">
                          <a:latin typeface="Arial" pitchFamily="34" charset="0"/>
                          <a:ea typeface="Calibri"/>
                          <a:cs typeface="Arial" pitchFamily="34" charset="0"/>
                        </a:rPr>
                        <a:t>will further explore opportunities to have them as potential outlets of agricultural fresh produce from the communities it works with in place of imports, thus creating markets for its community agricultural producers.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075">
                <a:tc vMerge="1">
                  <a:txBody>
                    <a:bodyPr/>
                    <a:lstStyle/>
                    <a:p>
                      <a:endParaRPr lang="en-GB"/>
                    </a:p>
                  </a:txBody>
                  <a:tcPr/>
                </a:tc>
                <a:tc vMerge="1">
                  <a:txBody>
                    <a:bodyPr/>
                    <a:lstStyle/>
                    <a:p>
                      <a:endParaRPr lang="en-GB"/>
                    </a:p>
                  </a:txBody>
                  <a:tcPr/>
                </a:tc>
                <a:tc>
                  <a:txBody>
                    <a:bodyPr/>
                    <a:lstStyle/>
                    <a:p>
                      <a:pPr marL="0" marR="0">
                        <a:spcBef>
                          <a:spcPts val="600"/>
                        </a:spcBef>
                        <a:spcAft>
                          <a:spcPts val="600"/>
                        </a:spcAft>
                      </a:pPr>
                      <a:r>
                        <a:rPr lang="en-GB" sz="1100">
                          <a:latin typeface="Arial" pitchFamily="34" charset="0"/>
                          <a:ea typeface="Calibri"/>
                          <a:cs typeface="Arial" pitchFamily="34" charset="0"/>
                        </a:rPr>
                        <a:t>Providers of Assets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err="1">
                          <a:latin typeface="Arial" pitchFamily="34" charset="0"/>
                          <a:ea typeface="Calibri"/>
                          <a:cs typeface="Arial" pitchFamily="34" charset="0"/>
                        </a:rPr>
                        <a:t>ZSIC</a:t>
                      </a:r>
                      <a:r>
                        <a:rPr lang="en-GB" sz="1100" dirty="0">
                          <a:latin typeface="Arial" pitchFamily="34" charset="0"/>
                          <a:ea typeface="Calibri"/>
                          <a:cs typeface="Arial" pitchFamily="34" charset="0"/>
                        </a:rPr>
                        <a:t>, Banks, Toyota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These can provide computers, furniture, vehicles and other items which, whilst not needed to them, would be valuable to </a:t>
                      </a:r>
                      <a:r>
                        <a:rPr lang="en-GB" sz="1100" dirty="0" smtClean="0">
                          <a:latin typeface="Arial" pitchFamily="34" charset="0"/>
                          <a:ea typeface="Calibri"/>
                          <a:cs typeface="Arial" pitchFamily="34" charset="0"/>
                        </a:rPr>
                        <a:t>MFF</a:t>
                      </a:r>
                      <a:r>
                        <a:rPr lang="en-GB" sz="1100" baseline="0" dirty="0" smtClean="0">
                          <a:latin typeface="Arial" pitchFamily="34" charset="0"/>
                          <a:ea typeface="Calibri"/>
                          <a:cs typeface="Arial" pitchFamily="34" charset="0"/>
                        </a:rPr>
                        <a:t> Ltd </a:t>
                      </a:r>
                      <a:r>
                        <a:rPr lang="en-GB" sz="1100" dirty="0" smtClean="0">
                          <a:latin typeface="Arial" pitchFamily="34" charset="0"/>
                          <a:ea typeface="Calibri"/>
                          <a:cs typeface="Arial" pitchFamily="34" charset="0"/>
                        </a:rPr>
                        <a:t>Zambia </a:t>
                      </a:r>
                      <a:r>
                        <a:rPr lang="en-GB" sz="1100" dirty="0">
                          <a:latin typeface="Arial" pitchFamily="34" charset="0"/>
                          <a:ea typeface="Calibri"/>
                          <a:cs typeface="Arial" pitchFamily="34" charset="0"/>
                        </a:rPr>
                        <a:t>programmes.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9433">
                <a:tc vMerge="1">
                  <a:txBody>
                    <a:bodyPr/>
                    <a:lstStyle/>
                    <a:p>
                      <a:endParaRPr lang="en-GB"/>
                    </a:p>
                  </a:txBody>
                  <a:tcPr/>
                </a:tc>
                <a:tc vMerge="1">
                  <a:txBody>
                    <a:bodyPr/>
                    <a:lstStyle/>
                    <a:p>
                      <a:endParaRPr lang="en-GB"/>
                    </a:p>
                  </a:txBody>
                  <a:tcPr/>
                </a:tc>
                <a:tc>
                  <a:txBody>
                    <a:bodyPr/>
                    <a:lstStyle/>
                    <a:p>
                      <a:pPr marL="0" marR="0">
                        <a:spcBef>
                          <a:spcPts val="600"/>
                        </a:spcBef>
                        <a:spcAft>
                          <a:spcPts val="600"/>
                        </a:spcAft>
                      </a:pPr>
                      <a:r>
                        <a:rPr lang="en-GB" sz="1100">
                          <a:latin typeface="Arial" pitchFamily="34" charset="0"/>
                          <a:ea typeface="Calibri"/>
                          <a:cs typeface="Arial" pitchFamily="34" charset="0"/>
                        </a:rPr>
                        <a:t>Providers of Facilities &amp; Technical know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Agricultural Businesses</a:t>
                      </a:r>
                    </a:p>
                    <a:p>
                      <a:pPr marL="0" marR="0">
                        <a:spcBef>
                          <a:spcPts val="600"/>
                        </a:spcBef>
                        <a:spcAft>
                          <a:spcPts val="600"/>
                        </a:spcAft>
                      </a:pPr>
                      <a:r>
                        <a:rPr lang="en-GB" sz="1100">
                          <a:latin typeface="Arial" pitchFamily="34" charset="0"/>
                          <a:ea typeface="Calibri"/>
                          <a:cs typeface="Arial" pitchFamily="34" charset="0"/>
                        </a:rPr>
                        <a:t>Financial Institutions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These may have facilities in rural areas that could be utilised for programme implementation. Office space, warehousing, vehicles. Could also avail personnel to facilitate activities as part of their corporate social responsibility. </a:t>
                      </a:r>
                      <a:r>
                        <a:rPr lang="en-GB" sz="1100" dirty="0" err="1">
                          <a:latin typeface="Arial" pitchFamily="34" charset="0"/>
                          <a:ea typeface="Calibri"/>
                          <a:cs typeface="Arial" pitchFamily="34" charset="0"/>
                        </a:rPr>
                        <a:t>MFIs</a:t>
                      </a:r>
                      <a:r>
                        <a:rPr lang="en-GB" sz="1100" dirty="0">
                          <a:latin typeface="Arial" pitchFamily="34" charset="0"/>
                          <a:ea typeface="Calibri"/>
                          <a:cs typeface="Arial" pitchFamily="34" charset="0"/>
                        </a:rPr>
                        <a:t> could be particularly strategic.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80273">
                <a:tc rowSpan="5">
                  <a:txBody>
                    <a:bodyPr/>
                    <a:lstStyle/>
                    <a:p>
                      <a:pPr marL="0" marR="0">
                        <a:spcBef>
                          <a:spcPts val="600"/>
                        </a:spcBef>
                        <a:spcAft>
                          <a:spcPts val="600"/>
                        </a:spcAft>
                      </a:pPr>
                      <a:r>
                        <a:rPr lang="en-US" sz="1000" dirty="0" smtClean="0">
                          <a:latin typeface="Arial" pitchFamily="34" charset="0"/>
                          <a:ea typeface="Calibri"/>
                          <a:cs typeface="Arial" pitchFamily="34" charset="0"/>
                        </a:rPr>
                        <a:t>5</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5">
                  <a:txBody>
                    <a:bodyPr/>
                    <a:lstStyle/>
                    <a:p>
                      <a:pPr marL="0" marR="0">
                        <a:spcBef>
                          <a:spcPts val="600"/>
                        </a:spcBef>
                        <a:spcAft>
                          <a:spcPts val="600"/>
                        </a:spcAft>
                      </a:pPr>
                      <a:r>
                        <a:rPr lang="en-GB" sz="1000" dirty="0">
                          <a:latin typeface="Arial" pitchFamily="34" charset="0"/>
                          <a:ea typeface="Calibri"/>
                          <a:cs typeface="Arial" pitchFamily="34" charset="0"/>
                        </a:rPr>
                        <a:t>National Government Agencies</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pPr marL="0" marR="0">
                        <a:spcBef>
                          <a:spcPts val="600"/>
                        </a:spcBef>
                        <a:spcAft>
                          <a:spcPts val="600"/>
                        </a:spcAft>
                      </a:pPr>
                      <a:r>
                        <a:rPr lang="en-GB" sz="1000" dirty="0" err="1">
                          <a:latin typeface="Arial" pitchFamily="34" charset="0"/>
                          <a:ea typeface="Calibri"/>
                          <a:cs typeface="Arial" pitchFamily="34" charset="0"/>
                        </a:rPr>
                        <a:t>ZDA</a:t>
                      </a:r>
                      <a:r>
                        <a:rPr lang="en-GB" sz="1000" dirty="0">
                          <a:latin typeface="Arial" pitchFamily="34" charset="0"/>
                          <a:ea typeface="Calibri"/>
                          <a:cs typeface="Arial" pitchFamily="34" charset="0"/>
                        </a:rPr>
                        <a:t>, </a:t>
                      </a:r>
                      <a:r>
                        <a:rPr lang="en-GB" sz="1000" dirty="0" err="1">
                          <a:latin typeface="Arial" pitchFamily="34" charset="0"/>
                          <a:ea typeface="Calibri"/>
                          <a:cs typeface="Arial" pitchFamily="34" charset="0"/>
                        </a:rPr>
                        <a:t>CEEC</a:t>
                      </a:r>
                      <a:r>
                        <a:rPr lang="en-GB" sz="1000" dirty="0">
                          <a:latin typeface="Arial" pitchFamily="34" charset="0"/>
                          <a:ea typeface="Calibri"/>
                          <a:cs typeface="Arial" pitchFamily="34" charset="0"/>
                        </a:rPr>
                        <a:t>, Youth Development Fund</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600"/>
                        </a:spcBef>
                        <a:spcAft>
                          <a:spcPts val="600"/>
                        </a:spcAft>
                      </a:pPr>
                      <a:endParaRPr lang="en-GB"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GB" sz="1100" dirty="0" smtClean="0">
                          <a:latin typeface="Arial" pitchFamily="34" charset="0"/>
                          <a:ea typeface="Calibri"/>
                          <a:cs typeface="Arial" pitchFamily="34" charset="0"/>
                        </a:rPr>
                        <a:t>Access to empowerment support (funding and training, etc) remains a challenge for rural inhabitants. MFF</a:t>
                      </a:r>
                      <a:r>
                        <a:rPr lang="en-GB" sz="1100" baseline="0" dirty="0" smtClean="0">
                          <a:latin typeface="Arial" pitchFamily="34" charset="0"/>
                          <a:ea typeface="Calibri"/>
                          <a:cs typeface="Arial" pitchFamily="34" charset="0"/>
                        </a:rPr>
                        <a:t> Ltd</a:t>
                      </a:r>
                      <a:r>
                        <a:rPr lang="en-GB" sz="1100" dirty="0" smtClean="0">
                          <a:latin typeface="Arial" pitchFamily="34" charset="0"/>
                          <a:ea typeface="Calibri"/>
                          <a:cs typeface="Arial" pitchFamily="34" charset="0"/>
                        </a:rPr>
                        <a:t> could work with rural </a:t>
                      </a:r>
                      <a:r>
                        <a:rPr lang="en-GB" sz="1100" dirty="0" err="1" smtClean="0">
                          <a:latin typeface="Arial" pitchFamily="34" charset="0"/>
                          <a:ea typeface="Calibri"/>
                          <a:cs typeface="Arial" pitchFamily="34" charset="0"/>
                        </a:rPr>
                        <a:t>agri</a:t>
                      </a:r>
                      <a:r>
                        <a:rPr lang="en-GB" sz="1100" dirty="0" smtClean="0">
                          <a:latin typeface="Arial" pitchFamily="34" charset="0"/>
                          <a:ea typeface="Calibri"/>
                          <a:cs typeface="Arial" pitchFamily="34" charset="0"/>
                        </a:rPr>
                        <a:t>-producers and others to improve awareness of available facilities and also lobby these agencies to expand their rural outreach and improve appropriateness of products and service delivery. Funding for such activities could come from agencies such as </a:t>
                      </a:r>
                      <a:r>
                        <a:rPr lang="en-GB" sz="1100" dirty="0" err="1" smtClean="0">
                          <a:latin typeface="Arial" pitchFamily="34" charset="0"/>
                          <a:ea typeface="Calibri"/>
                          <a:cs typeface="Arial" pitchFamily="34" charset="0"/>
                        </a:rPr>
                        <a:t>JICA</a:t>
                      </a:r>
                      <a:r>
                        <a:rPr lang="en-GB" sz="1100" dirty="0" smtClean="0">
                          <a:latin typeface="Arial" pitchFamily="34" charset="0"/>
                          <a:ea typeface="Calibri"/>
                          <a:cs typeface="Arial" pitchFamily="34" charset="0"/>
                        </a:rPr>
                        <a:t>, Finnish, etc</a:t>
                      </a:r>
                      <a:endParaRPr lang="en-GB" sz="1400" dirty="0" smtClean="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2075">
                <a:tc vMerge="1">
                  <a:txBody>
                    <a:bodyPr/>
                    <a:lstStyle/>
                    <a:p>
                      <a:endParaRPr lang="en-GB"/>
                    </a:p>
                  </a:txBody>
                  <a:tcPr>
                    <a:lnT w="12700" cap="flat" cmpd="sng" algn="ctr">
                      <a:solidFill>
                        <a:schemeClr val="tx1"/>
                      </a:solidFill>
                      <a:prstDash val="solid"/>
                      <a:round/>
                      <a:headEnd type="none" w="med" len="med"/>
                      <a:tailEnd type="none" w="med" len="med"/>
                    </a:lnT>
                  </a:tcPr>
                </a:tc>
                <a:tc vMerge="1">
                  <a:txBody>
                    <a:bodyPr/>
                    <a:lstStyle/>
                    <a:p>
                      <a:endParaRPr lang="en-GB"/>
                    </a:p>
                  </a:txBody>
                  <a:tcPr>
                    <a:lnT w="12700" cap="flat" cmpd="sng" algn="ctr">
                      <a:solidFill>
                        <a:schemeClr val="tx1"/>
                      </a:solidFill>
                      <a:prstDash val="solid"/>
                      <a:round/>
                      <a:headEnd type="none" w="med" len="med"/>
                      <a:tailEnd type="none" w="med" len="med"/>
                    </a:lnT>
                  </a:tcPr>
                </a:tc>
                <a:tc gridSpan="2">
                  <a:txBody>
                    <a:bodyPr/>
                    <a:lstStyle/>
                    <a:p>
                      <a:pPr marL="0" marR="0">
                        <a:spcBef>
                          <a:spcPts val="600"/>
                        </a:spcBef>
                        <a:spcAft>
                          <a:spcPts val="600"/>
                        </a:spcAft>
                      </a:pPr>
                      <a:r>
                        <a:rPr lang="en-GB" sz="1100" dirty="0">
                          <a:latin typeface="Arial" pitchFamily="34" charset="0"/>
                          <a:ea typeface="Calibri"/>
                          <a:cs typeface="Arial" pitchFamily="34" charset="0"/>
                        </a:rPr>
                        <a:t>Golden Valley Agricultural Research Trust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They are a government agency but regularly access funding from various sources. They may need community-based actors to assist them implement applied research projects.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4717">
                <a:tc vMerge="1">
                  <a:txBody>
                    <a:bodyPr/>
                    <a:lstStyle/>
                    <a:p>
                      <a:endParaRPr lang="en-GB"/>
                    </a:p>
                  </a:txBody>
                  <a:tcPr/>
                </a:tc>
                <a:tc vMerge="1">
                  <a:txBody>
                    <a:bodyPr/>
                    <a:lstStyle/>
                    <a:p>
                      <a:endParaRPr lang="en-GB"/>
                    </a:p>
                  </a:txBody>
                  <a:tcPr/>
                </a:tc>
                <a:tc gridSpan="2">
                  <a:txBody>
                    <a:bodyPr/>
                    <a:lstStyle/>
                    <a:p>
                      <a:pPr marL="0" marR="0">
                        <a:spcBef>
                          <a:spcPts val="600"/>
                        </a:spcBef>
                        <a:spcAft>
                          <a:spcPts val="600"/>
                        </a:spcAft>
                      </a:pPr>
                      <a:r>
                        <a:rPr lang="en-GB" sz="1100" dirty="0">
                          <a:latin typeface="Arial" pitchFamily="34" charset="0"/>
                          <a:ea typeface="Calibri"/>
                          <a:cs typeface="Arial" pitchFamily="34" charset="0"/>
                        </a:rPr>
                        <a:t>Ministry of Chiefs Affairs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600"/>
                        </a:spcBef>
                        <a:spcAft>
                          <a:spcPts val="600"/>
                        </a:spcAft>
                      </a:pPr>
                      <a:endParaRPr lang="en-GB"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It would be strategic to be a “first mover” in engaging with this new ministry around culture and development.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4939">
                <a:tc vMerge="1">
                  <a:txBody>
                    <a:bodyPr/>
                    <a:lstStyle/>
                    <a:p>
                      <a:endParaRPr lang="en-GB"/>
                    </a:p>
                  </a:txBody>
                  <a:tcPr/>
                </a:tc>
                <a:tc vMerge="1">
                  <a:txBody>
                    <a:bodyPr/>
                    <a:lstStyle/>
                    <a:p>
                      <a:endParaRPr lang="en-GB"/>
                    </a:p>
                  </a:txBody>
                  <a:tcPr/>
                </a:tc>
                <a:tc gridSpan="2">
                  <a:txBody>
                    <a:bodyPr/>
                    <a:lstStyle/>
                    <a:p>
                      <a:pPr marL="0" marR="0">
                        <a:spcBef>
                          <a:spcPts val="600"/>
                        </a:spcBef>
                        <a:spcAft>
                          <a:spcPts val="600"/>
                        </a:spcAft>
                      </a:pPr>
                      <a:r>
                        <a:rPr lang="en-GB" sz="1000" dirty="0">
                          <a:latin typeface="Arial" pitchFamily="34" charset="0"/>
                          <a:ea typeface="Calibri"/>
                          <a:cs typeface="Arial" pitchFamily="34" charset="0"/>
                        </a:rPr>
                        <a:t>Ministry of Agriculture</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600"/>
                        </a:spcBef>
                        <a:spcAft>
                          <a:spcPts val="600"/>
                        </a:spcAft>
                      </a:pPr>
                      <a:endParaRPr lang="en-GB"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000" dirty="0">
                          <a:latin typeface="Arial" pitchFamily="34" charset="0"/>
                          <a:ea typeface="Calibri"/>
                          <a:cs typeface="Arial" pitchFamily="34" charset="0"/>
                        </a:rPr>
                        <a:t>It has been identified that agricultural camp extension officers are often not exposed to on-going training. A project that targets these can be designed, with the justification that they are most critical for transferring know-how to rural peasant farmers.</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4939">
                <a:tc vMerge="1">
                  <a:txBody>
                    <a:bodyPr/>
                    <a:lstStyle/>
                    <a:p>
                      <a:endParaRPr lang="en-GB"/>
                    </a:p>
                  </a:txBody>
                  <a:tcPr/>
                </a:tc>
                <a:tc vMerge="1">
                  <a:txBody>
                    <a:bodyPr/>
                    <a:lstStyle/>
                    <a:p>
                      <a:endParaRPr lang="en-GB"/>
                    </a:p>
                  </a:txBody>
                  <a:tcPr/>
                </a:tc>
                <a:tc gridSpan="2">
                  <a:txBody>
                    <a:bodyPr/>
                    <a:lstStyle/>
                    <a:p>
                      <a:pPr marL="0" marR="0">
                        <a:spcBef>
                          <a:spcPts val="600"/>
                        </a:spcBef>
                        <a:spcAft>
                          <a:spcPts val="600"/>
                        </a:spcAft>
                      </a:pPr>
                      <a:r>
                        <a:rPr lang="en-GB" sz="1000" dirty="0">
                          <a:latin typeface="Arial" pitchFamily="34" charset="0"/>
                          <a:ea typeface="Calibri"/>
                          <a:cs typeface="Arial" pitchFamily="34" charset="0"/>
                        </a:rPr>
                        <a:t>Ministry of Health </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000" dirty="0">
                          <a:latin typeface="Arial" pitchFamily="34" charset="0"/>
                          <a:ea typeface="Calibri"/>
                          <a:cs typeface="Arial" pitchFamily="34" charset="0"/>
                        </a:rPr>
                        <a:t>Probably the best linkage could be with the District Health Management Teams (</a:t>
                      </a:r>
                      <a:r>
                        <a:rPr lang="en-GB" sz="1000" dirty="0" err="1">
                          <a:latin typeface="Arial" pitchFamily="34" charset="0"/>
                          <a:ea typeface="Calibri"/>
                          <a:cs typeface="Arial" pitchFamily="34" charset="0"/>
                        </a:rPr>
                        <a:t>DHMT</a:t>
                      </a:r>
                      <a:r>
                        <a:rPr lang="en-GB" sz="1000" dirty="0">
                          <a:latin typeface="Arial" pitchFamily="34" charset="0"/>
                          <a:ea typeface="Calibri"/>
                          <a:cs typeface="Arial" pitchFamily="34" charset="0"/>
                        </a:rPr>
                        <a:t>). Joint activities could be developed and used to obtain funding. They would provide the facilities (buildings and vehicles) and personnel. </a:t>
                      </a:r>
                      <a:r>
                        <a:rPr lang="en-GB" sz="1000" dirty="0" err="1">
                          <a:latin typeface="Arial" pitchFamily="34" charset="0"/>
                          <a:ea typeface="Calibri"/>
                          <a:cs typeface="Arial" pitchFamily="34" charset="0"/>
                        </a:rPr>
                        <a:t>AAH</a:t>
                      </a:r>
                      <a:r>
                        <a:rPr lang="en-GB" sz="1000" dirty="0">
                          <a:latin typeface="Arial" pitchFamily="34" charset="0"/>
                          <a:ea typeface="Calibri"/>
                          <a:cs typeface="Arial" pitchFamily="34" charset="0"/>
                        </a:rPr>
                        <a:t> would provide the technical knowhow.</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81000"/>
          </a:xfrm>
        </p:spPr>
        <p:txBody>
          <a:bodyPr>
            <a:normAutofit fontScale="90000"/>
          </a:bodyPr>
          <a:lstStyle/>
          <a:p>
            <a:pPr algn="ctr"/>
            <a:r>
              <a:rPr lang="en-GB" b="1" dirty="0" smtClean="0"/>
              <a:t/>
            </a:r>
            <a:br>
              <a:rPr lang="en-GB" b="1" dirty="0" smtClean="0"/>
            </a:br>
            <a:r>
              <a:rPr lang="en-GB" dirty="0" smtClean="0"/>
              <a:t/>
            </a:r>
            <a:br>
              <a:rPr lang="en-GB" dirty="0" smtClean="0"/>
            </a:br>
            <a:r>
              <a:rPr lang="en-GB" sz="2000" b="1" dirty="0" smtClean="0">
                <a:latin typeface="Arial" pitchFamily="34" charset="0"/>
                <a:cs typeface="Arial" pitchFamily="34" charset="0"/>
              </a:rPr>
              <a:t>Key</a:t>
            </a:r>
            <a:r>
              <a:rPr lang="en-GB" sz="2000" b="1" dirty="0" smtClean="0"/>
              <a:t> Concepts and Approaches</a:t>
            </a:r>
            <a:endParaRPr lang="en-GB" sz="2000" dirty="0"/>
          </a:p>
        </p:txBody>
      </p:sp>
      <p:sp>
        <p:nvSpPr>
          <p:cNvPr id="4" name="Text Placeholder 2"/>
          <p:cNvSpPr>
            <a:spLocks noGrp="1"/>
          </p:cNvSpPr>
          <p:nvPr>
            <p:ph type="body" idx="1"/>
          </p:nvPr>
        </p:nvSpPr>
        <p:spPr>
          <a:xfrm>
            <a:off x="533400" y="1066800"/>
            <a:ext cx="8153400" cy="4876800"/>
          </a:xfrm>
        </p:spPr>
        <p:txBody>
          <a:bodyPr>
            <a:normAutofit/>
          </a:bodyPr>
          <a:lstStyle/>
          <a:p>
            <a:pPr>
              <a:buNone/>
            </a:pPr>
            <a:r>
              <a:rPr lang="en-GB" sz="1600" b="1" i="1" dirty="0" smtClean="0">
                <a:latin typeface="Arial" pitchFamily="34" charset="0"/>
                <a:cs typeface="Arial" pitchFamily="34" charset="0"/>
              </a:rPr>
              <a:t>What </a:t>
            </a:r>
            <a:r>
              <a:rPr lang="en-GB" sz="1600" b="1" i="1" dirty="0">
                <a:latin typeface="Arial" pitchFamily="34" charset="0"/>
                <a:cs typeface="Arial" pitchFamily="34" charset="0"/>
              </a:rPr>
              <a:t>is Sustainability</a:t>
            </a:r>
            <a:r>
              <a:rPr lang="en-GB" sz="1600" b="1" i="1" dirty="0" smtClean="0">
                <a:latin typeface="Arial" pitchFamily="34" charset="0"/>
                <a:cs typeface="Arial" pitchFamily="34" charset="0"/>
              </a:rPr>
              <a:t>?</a:t>
            </a:r>
          </a:p>
          <a:p>
            <a:pPr>
              <a:buNone/>
            </a:pPr>
            <a:endParaRPr lang="en-GB" sz="1600" dirty="0">
              <a:latin typeface="Arial" pitchFamily="34" charset="0"/>
              <a:cs typeface="Arial" pitchFamily="34" charset="0"/>
            </a:endParaRPr>
          </a:p>
          <a:p>
            <a:pPr marL="571500" lvl="0" indent="-571500">
              <a:buFont typeface="+mj-lt"/>
              <a:buAutoNum type="romanUcPeriod"/>
            </a:pPr>
            <a:r>
              <a:rPr lang="en-US" sz="1600" i="1" dirty="0">
                <a:latin typeface="Arial" pitchFamily="34" charset="0"/>
                <a:cs typeface="Arial" pitchFamily="34" charset="0"/>
              </a:rPr>
              <a:t>Organizational sustainability</a:t>
            </a:r>
            <a:r>
              <a:rPr lang="en-US" sz="1600" dirty="0">
                <a:latin typeface="Arial" pitchFamily="34" charset="0"/>
                <a:cs typeface="Arial" pitchFamily="34" charset="0"/>
              </a:rPr>
              <a:t>, which refers to the capacity of institutional arrangements to continue to provide a framework through </a:t>
            </a:r>
            <a:r>
              <a:rPr lang="en-US" sz="1600" dirty="0" smtClean="0">
                <a:latin typeface="Arial" pitchFamily="34" charset="0"/>
                <a:cs typeface="Arial" pitchFamily="34" charset="0"/>
              </a:rPr>
              <a:t>which </a:t>
            </a:r>
            <a:r>
              <a:rPr lang="en-US" sz="1600" dirty="0">
                <a:latin typeface="Arial" pitchFamily="34" charset="0"/>
                <a:cs typeface="Arial" pitchFamily="34" charset="0"/>
              </a:rPr>
              <a:t>institutional goals and objectives can be met</a:t>
            </a:r>
            <a:r>
              <a:rPr lang="en-US" sz="1600" dirty="0" smtClean="0">
                <a:latin typeface="Arial" pitchFamily="34" charset="0"/>
                <a:cs typeface="Arial" pitchFamily="34" charset="0"/>
              </a:rPr>
              <a:t>.</a:t>
            </a:r>
          </a:p>
          <a:p>
            <a:pPr marL="571500" lvl="0" indent="-571500">
              <a:buFont typeface="+mj-lt"/>
              <a:buAutoNum type="romanUcPeriod"/>
            </a:pPr>
            <a:endParaRPr lang="en-GB" sz="1600" dirty="0">
              <a:latin typeface="Arial" pitchFamily="34" charset="0"/>
              <a:cs typeface="Arial" pitchFamily="34" charset="0"/>
            </a:endParaRPr>
          </a:p>
          <a:p>
            <a:pPr marL="571500" lvl="0" indent="-571500">
              <a:buFont typeface="+mj-lt"/>
              <a:buAutoNum type="romanUcPeriod"/>
            </a:pPr>
            <a:r>
              <a:rPr lang="en-US" sz="1600" i="1" dirty="0">
                <a:latin typeface="Arial" pitchFamily="34" charset="0"/>
                <a:cs typeface="Arial" pitchFamily="34" charset="0"/>
              </a:rPr>
              <a:t>Financial sustainability</a:t>
            </a:r>
            <a:r>
              <a:rPr lang="en-US" sz="1600" dirty="0">
                <a:latin typeface="Arial" pitchFamily="34" charset="0"/>
                <a:cs typeface="Arial" pitchFamily="34" charset="0"/>
              </a:rPr>
              <a:t>, which refers to the ability to generate resources from a variety of sources, which, over time, reduces an institutions vulnerability to sudden shifts in access to finance</a:t>
            </a:r>
            <a:r>
              <a:rPr lang="en-US" sz="1600" dirty="0" smtClean="0">
                <a:latin typeface="Arial" pitchFamily="34" charset="0"/>
                <a:cs typeface="Arial" pitchFamily="34" charset="0"/>
              </a:rPr>
              <a:t>.</a:t>
            </a:r>
          </a:p>
          <a:p>
            <a:pPr marL="571500" lvl="0" indent="-571500">
              <a:buFont typeface="+mj-lt"/>
              <a:buAutoNum type="romanUcPeriod"/>
            </a:pPr>
            <a:endParaRPr lang="en-GB" sz="1600" dirty="0">
              <a:latin typeface="Arial" pitchFamily="34" charset="0"/>
              <a:cs typeface="Arial" pitchFamily="34" charset="0"/>
            </a:endParaRPr>
          </a:p>
          <a:p>
            <a:pPr marL="571500" lvl="0" indent="-571500">
              <a:buFont typeface="+mj-lt"/>
              <a:buAutoNum type="romanUcPeriod"/>
            </a:pPr>
            <a:r>
              <a:rPr lang="en-US" sz="1600" i="1" dirty="0">
                <a:latin typeface="Arial" pitchFamily="34" charset="0"/>
                <a:cs typeface="Arial" pitchFamily="34" charset="0"/>
              </a:rPr>
              <a:t>Impact sustainability</a:t>
            </a:r>
            <a:r>
              <a:rPr lang="en-US" sz="1600" dirty="0">
                <a:latin typeface="Arial" pitchFamily="34" charset="0"/>
                <a:cs typeface="Arial" pitchFamily="34" charset="0"/>
              </a:rPr>
              <a:t> refers to the </a:t>
            </a:r>
            <a:r>
              <a:rPr lang="en-US" sz="1600" b="1" dirty="0">
                <a:latin typeface="Arial" pitchFamily="34" charset="0"/>
                <a:cs typeface="Arial" pitchFamily="34" charset="0"/>
              </a:rPr>
              <a:t>endurance of results</a:t>
            </a:r>
            <a:r>
              <a:rPr lang="en-US" sz="1600" dirty="0">
                <a:latin typeface="Arial" pitchFamily="34" charset="0"/>
                <a:cs typeface="Arial" pitchFamily="34" charset="0"/>
              </a:rPr>
              <a:t> of intervention beyond the period of such intervention. </a:t>
            </a:r>
            <a:endParaRPr lang="en-GB" sz="1600" dirty="0">
              <a:latin typeface="Arial" pitchFamily="34" charset="0"/>
              <a:cs typeface="Arial" pitchFamily="34" charset="0"/>
            </a:endParaRPr>
          </a:p>
          <a:p>
            <a:pPr>
              <a:buNone/>
            </a:pP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0" y="381000"/>
          <a:ext cx="7999242" cy="4339795"/>
        </p:xfrm>
        <a:graphic>
          <a:graphicData uri="http://schemas.openxmlformats.org/drawingml/2006/table">
            <a:tbl>
              <a:tblPr/>
              <a:tblGrid>
                <a:gridCol w="228600"/>
                <a:gridCol w="1143000"/>
                <a:gridCol w="914400"/>
                <a:gridCol w="1485900"/>
                <a:gridCol w="4227342"/>
              </a:tblGrid>
              <a:tr h="458745">
                <a:tc rowSpan="3">
                  <a:txBody>
                    <a:bodyPr/>
                    <a:lstStyle/>
                    <a:p>
                      <a:pPr marL="0" marR="0">
                        <a:spcBef>
                          <a:spcPts val="600"/>
                        </a:spcBef>
                        <a:spcAft>
                          <a:spcPts val="600"/>
                        </a:spcAft>
                      </a:pPr>
                      <a:r>
                        <a:rPr lang="en-US" sz="1100" dirty="0" smtClean="0">
                          <a:latin typeface="Arial" pitchFamily="34" charset="0"/>
                          <a:ea typeface="Calibri"/>
                          <a:cs typeface="Arial" pitchFamily="34" charset="0"/>
                        </a:rPr>
                        <a:t>6</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spcBef>
                          <a:spcPts val="600"/>
                        </a:spcBef>
                        <a:spcAft>
                          <a:spcPts val="600"/>
                        </a:spcAft>
                      </a:pPr>
                      <a:r>
                        <a:rPr lang="en-GB" sz="1100" dirty="0">
                          <a:latin typeface="Arial" pitchFamily="34" charset="0"/>
                          <a:ea typeface="Calibri"/>
                          <a:cs typeface="Arial" pitchFamily="34" charset="0"/>
                        </a:rPr>
                        <a:t>Local and Foreign Individuals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Andrew Young Foundation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They have offered $5m grant before and may still be willing to provide it. Andrew Young is very good friends with Former President Kenneth Kaunda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5830">
                <a:tc vMerge="1">
                  <a:txBody>
                    <a:bodyPr/>
                    <a:lstStyle/>
                    <a:p>
                      <a:endParaRPr lang="en-GB"/>
                    </a:p>
                  </a:txBody>
                  <a:tcPr>
                    <a:lnT w="12700" cap="flat" cmpd="sng" algn="ctr">
                      <a:solidFill>
                        <a:schemeClr val="tx1"/>
                      </a:solidFill>
                      <a:prstDash val="solid"/>
                      <a:round/>
                      <a:headEnd type="none" w="med" len="med"/>
                      <a:tailEnd type="none" w="med" len="med"/>
                    </a:lnT>
                  </a:tcPr>
                </a:tc>
                <a:tc vMerge="1">
                  <a:txBody>
                    <a:bodyPr/>
                    <a:lstStyle/>
                    <a:p>
                      <a:endParaRPr lang="en-GB"/>
                    </a:p>
                  </a:txBody>
                  <a:tcPr>
                    <a:lnT w="12700" cap="flat" cmpd="sng" algn="ctr">
                      <a:solidFill>
                        <a:schemeClr val="tx1"/>
                      </a:solidFill>
                      <a:prstDash val="solid"/>
                      <a:round/>
                      <a:headEnd type="none" w="med" len="med"/>
                      <a:tailEnd type="none" w="med" len="med"/>
                    </a:lnT>
                  </a:tcPr>
                </a:tc>
                <a:tc>
                  <a:txBody>
                    <a:bodyPr/>
                    <a:lstStyle/>
                    <a:p>
                      <a:pPr marL="0" marR="0">
                        <a:spcBef>
                          <a:spcPts val="600"/>
                        </a:spcBef>
                        <a:spcAft>
                          <a:spcPts val="600"/>
                        </a:spcAft>
                      </a:pP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Kenneth Kaunda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Though they may not have much funding, they would be a strategic partner to consider as their brand can unlock other doors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5830">
                <a:tc vMerge="1">
                  <a:txBody>
                    <a:bodyPr/>
                    <a:lstStyle/>
                    <a:p>
                      <a:endParaRPr lang="en-GB"/>
                    </a:p>
                  </a:txBody>
                  <a:tcPr/>
                </a:tc>
                <a:tc vMerge="1">
                  <a:txBody>
                    <a:bodyPr/>
                    <a:lstStyle/>
                    <a:p>
                      <a:endParaRPr lang="en-GB"/>
                    </a:p>
                  </a:txBody>
                  <a:tcPr/>
                </a:tc>
                <a:tc>
                  <a:txBody>
                    <a:bodyPr/>
                    <a:lstStyle/>
                    <a:p>
                      <a:pPr marL="0" marR="0">
                        <a:spcBef>
                          <a:spcPts val="600"/>
                        </a:spcBef>
                        <a:spcAft>
                          <a:spcPts val="600"/>
                        </a:spcAft>
                      </a:pPr>
                      <a:endParaRPr lang="en-GB" sz="110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Nelson Mandela Foundation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Mandela may have outgrown South Africa and the Foundation may be willing to consider doing a regional </a:t>
                      </a:r>
                      <a:r>
                        <a:rPr lang="en-GB" sz="1100" dirty="0" smtClean="0">
                          <a:latin typeface="Arial" pitchFamily="34" charset="0"/>
                          <a:ea typeface="Calibri"/>
                          <a:cs typeface="Arial" pitchFamily="34" charset="0"/>
                        </a:rPr>
                        <a:t>project.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237">
                <a:tc rowSpan="2">
                  <a:txBody>
                    <a:bodyPr/>
                    <a:lstStyle/>
                    <a:p>
                      <a:pPr marL="0" marR="0">
                        <a:spcBef>
                          <a:spcPts val="600"/>
                        </a:spcBef>
                        <a:spcAft>
                          <a:spcPts val="600"/>
                        </a:spcAft>
                      </a:pPr>
                      <a:r>
                        <a:rPr lang="en-GB" sz="1100">
                          <a:latin typeface="Arial" pitchFamily="34" charset="0"/>
                          <a:ea typeface="Calibri"/>
                          <a:cs typeface="Arial" pitchFamily="34"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spcBef>
                          <a:spcPts val="600"/>
                        </a:spcBef>
                        <a:spcAft>
                          <a:spcPts val="600"/>
                        </a:spcAft>
                      </a:pPr>
                      <a:r>
                        <a:rPr lang="en-GB" sz="1100">
                          <a:latin typeface="Arial" pitchFamily="34" charset="0"/>
                          <a:ea typeface="Calibri"/>
                          <a:cs typeface="Arial" pitchFamily="34" charset="0"/>
                        </a:rPr>
                        <a:t>Community Members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spcBef>
                          <a:spcPts val="600"/>
                        </a:spcBef>
                        <a:spcAft>
                          <a:spcPts val="600"/>
                        </a:spcAft>
                      </a:pPr>
                      <a:r>
                        <a:rPr lang="en-GB" sz="1100" dirty="0">
                          <a:latin typeface="Arial" pitchFamily="34" charset="0"/>
                          <a:ea typeface="Calibri"/>
                          <a:cs typeface="Arial" pitchFamily="34" charset="0"/>
                        </a:rPr>
                        <a:t>Members of Cooperatives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600"/>
                        </a:spcBef>
                        <a:spcAft>
                          <a:spcPts val="600"/>
                        </a:spcAft>
                      </a:pPr>
                      <a:endParaRPr lang="en-GB"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GB" sz="1100" dirty="0" smtClean="0">
                          <a:latin typeface="Arial" pitchFamily="34" charset="0"/>
                          <a:ea typeface="Calibri"/>
                          <a:cs typeface="Arial" pitchFamily="34" charset="0"/>
                        </a:rPr>
                        <a:t>Cooperatives are already organised groups with valuable social capital that can be tapped into for programme implementation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7758">
                <a:tc vMerge="1">
                  <a:txBody>
                    <a:bodyPr/>
                    <a:lstStyle/>
                    <a:p>
                      <a:endParaRPr lang="en-GB"/>
                    </a:p>
                  </a:txBody>
                  <a:tcPr/>
                </a:tc>
                <a:tc vMerge="1">
                  <a:txBody>
                    <a:bodyPr/>
                    <a:lstStyle/>
                    <a:p>
                      <a:endParaRPr lang="en-GB"/>
                    </a:p>
                  </a:txBody>
                  <a:tcPr/>
                </a:tc>
                <a:tc gridSpan="2">
                  <a:txBody>
                    <a:bodyPr/>
                    <a:lstStyle/>
                    <a:p>
                      <a:pPr marL="0" marR="0">
                        <a:spcBef>
                          <a:spcPts val="600"/>
                        </a:spcBef>
                        <a:spcAft>
                          <a:spcPts val="600"/>
                        </a:spcAft>
                      </a:pPr>
                      <a:r>
                        <a:rPr lang="en-GB" sz="1000" dirty="0">
                          <a:latin typeface="Arial" pitchFamily="34" charset="0"/>
                          <a:ea typeface="Calibri"/>
                          <a:cs typeface="Arial" pitchFamily="34" charset="0"/>
                        </a:rPr>
                        <a:t>Individual Commercial Farmers</a:t>
                      </a:r>
                      <a:endParaRPr lang="en-GB" sz="11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600"/>
                        </a:spcBef>
                        <a:spcAft>
                          <a:spcPts val="600"/>
                        </a:spcAft>
                      </a:pPr>
                      <a:endParaRPr lang="en-GB"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GB" sz="1100" dirty="0" smtClean="0">
                          <a:latin typeface="Arial" pitchFamily="34" charset="0"/>
                          <a:ea typeface="Calibri"/>
                          <a:cs typeface="Arial" pitchFamily="34" charset="0"/>
                        </a:rPr>
                        <a:t>Commercial farmers have radiated into various rural parts and may be keen to engage in community project so as to secure their own interests</a:t>
                      </a:r>
                      <a:endParaRPr lang="en-GB" sz="1400" dirty="0" smtClean="0">
                        <a:latin typeface="Arial" pitchFamily="34" charset="0"/>
                        <a:ea typeface="Calibri"/>
                        <a:cs typeface="Arial"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7758">
                <a:tc rowSpan="3">
                  <a:txBody>
                    <a:bodyPr/>
                    <a:lstStyle/>
                    <a:p>
                      <a:pPr marL="0" marR="0">
                        <a:spcBef>
                          <a:spcPts val="600"/>
                        </a:spcBef>
                        <a:spcAft>
                          <a:spcPts val="600"/>
                        </a:spcAft>
                      </a:pPr>
                      <a:r>
                        <a:rPr lang="en-GB" sz="1100" dirty="0">
                          <a:latin typeface="Arial" pitchFamily="34" charset="0"/>
                          <a:ea typeface="Calibri"/>
                          <a:cs typeface="Arial" pitchFamily="34" charset="0"/>
                        </a:rPr>
                        <a:t>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spcBef>
                          <a:spcPts val="600"/>
                        </a:spcBef>
                        <a:spcAft>
                          <a:spcPts val="600"/>
                        </a:spcAft>
                      </a:pPr>
                      <a:r>
                        <a:rPr lang="en-GB" sz="1100" dirty="0">
                          <a:latin typeface="Arial" pitchFamily="34" charset="0"/>
                          <a:ea typeface="Calibri"/>
                          <a:cs typeface="Arial" pitchFamily="34" charset="0"/>
                        </a:rPr>
                        <a:t>Volunteers and Interns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Foreign Volunteer Organisations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dirty="0">
                          <a:latin typeface="Arial" pitchFamily="34" charset="0"/>
                          <a:ea typeface="Calibri"/>
                          <a:cs typeface="Arial" pitchFamily="34" charset="0"/>
                        </a:rPr>
                        <a:t>VSO, Peace Corps, Global Health Corps</a:t>
                      </a:r>
                    </a:p>
                  </a:txBody>
                  <a:tcPr marL="68580" marR="68580" marT="0" marB="0"/>
                </a:tc>
                <a:tc>
                  <a:txBody>
                    <a:bodyPr/>
                    <a:lstStyle/>
                    <a:p>
                      <a:pPr marL="0" marR="0">
                        <a:spcBef>
                          <a:spcPts val="600"/>
                        </a:spcBef>
                        <a:spcAft>
                          <a:spcPts val="600"/>
                        </a:spcAft>
                      </a:pPr>
                      <a:r>
                        <a:rPr lang="en-GB" sz="1100" dirty="0">
                          <a:latin typeface="Arial" pitchFamily="34" charset="0"/>
                          <a:ea typeface="Calibri"/>
                          <a:cs typeface="Arial" pitchFamily="34" charset="0"/>
                        </a:rPr>
                        <a:t>These are strategic partners as they can not only avail HR but also open other doors for resource mobilisation from the volunteers’ networks </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7758">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spcBef>
                          <a:spcPts val="600"/>
                        </a:spcBef>
                        <a:spcAft>
                          <a:spcPts val="600"/>
                        </a:spcAft>
                      </a:pPr>
                      <a:r>
                        <a:rPr lang="en-GB" sz="1100" dirty="0">
                          <a:latin typeface="Arial" pitchFamily="34" charset="0"/>
                          <a:ea typeface="Calibri"/>
                          <a:cs typeface="Arial" pitchFamily="34" charset="0"/>
                        </a:rPr>
                        <a:t>Foreign Institutions that may be willing to avail individuals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a:spcBef>
                          <a:spcPts val="600"/>
                        </a:spcBef>
                        <a:spcAft>
                          <a:spcPts val="600"/>
                        </a:spcAft>
                      </a:pPr>
                      <a:r>
                        <a:rPr lang="en-GB" sz="1100" dirty="0">
                          <a:latin typeface="Arial" pitchFamily="34" charset="0"/>
                          <a:ea typeface="Calibri"/>
                          <a:cs typeface="Arial" pitchFamily="34" charset="0"/>
                        </a:rPr>
                        <a:t>Large corporations and learning/research institutions are now active in providing HR. Foreign governments are providing funding to young researchers to spend time in the development sector</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7758">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spcBef>
                          <a:spcPts val="600"/>
                        </a:spcBef>
                        <a:spcAft>
                          <a:spcPts val="600"/>
                        </a:spcAft>
                      </a:pPr>
                      <a:r>
                        <a:rPr lang="en-GB" sz="1100">
                          <a:latin typeface="Arial" pitchFamily="34" charset="0"/>
                          <a:ea typeface="Calibri"/>
                          <a:cs typeface="Arial" pitchFamily="34" charset="0"/>
                        </a:rPr>
                        <a:t>Religious groups/churches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600"/>
                        </a:spcBef>
                        <a:spcAft>
                          <a:spcPts val="600"/>
                        </a:spcAft>
                      </a:pPr>
                      <a:r>
                        <a:rPr lang="en-GB" sz="1100">
                          <a:latin typeface="Arial" pitchFamily="34" charset="0"/>
                          <a:ea typeface="Calibri"/>
                          <a:cs typeface="Arial" pitchFamily="34" charset="0"/>
                        </a:rPr>
                        <a:t>Small Christian Community Parishes  e.g. Mary Immaculate</a:t>
                      </a:r>
                    </a:p>
                  </a:txBody>
                  <a:tcPr marL="68580" marR="68580" marT="0" marB="0"/>
                </a:tc>
                <a:tc>
                  <a:txBody>
                    <a:bodyPr/>
                    <a:lstStyle/>
                    <a:p>
                      <a:pPr marL="0" marR="0">
                        <a:spcBef>
                          <a:spcPts val="600"/>
                        </a:spcBef>
                        <a:spcAft>
                          <a:spcPts val="600"/>
                        </a:spcAft>
                      </a:pPr>
                      <a:r>
                        <a:rPr lang="en-GB" sz="1100" dirty="0">
                          <a:latin typeface="Arial" pitchFamily="34" charset="0"/>
                          <a:ea typeface="Calibri"/>
                          <a:cs typeface="Arial" pitchFamily="34" charset="0"/>
                        </a:rPr>
                        <a:t>These churches typically have groups and committees that engage in voluntary services within their communities and possibly on a broader scale. Their involvement may be attained in the capacity of spreading their reach beyond their communities possibly to their rural counterparts.</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609600"/>
          </a:xfrm>
        </p:spPr>
        <p:txBody>
          <a:bodyPr>
            <a:normAutofit fontScale="90000"/>
          </a:bodyPr>
          <a:lstStyle/>
          <a:p>
            <a:r>
              <a:rPr lang="en-US" b="1" i="1" dirty="0" smtClean="0"/>
              <a:t/>
            </a:r>
            <a:br>
              <a:rPr lang="en-US" b="1" i="1" dirty="0" smtClean="0"/>
            </a:br>
            <a:r>
              <a:rPr lang="en-US" sz="2200" b="1" i="1" dirty="0" smtClean="0"/>
              <a:t>Social Entrepreneurship</a:t>
            </a:r>
            <a:r>
              <a:rPr lang="en-GB" sz="2200" dirty="0" smtClean="0"/>
              <a:t/>
            </a:r>
            <a:br>
              <a:rPr lang="en-GB" sz="2200" dirty="0" smtClean="0"/>
            </a:br>
            <a:endParaRPr lang="en-GB" sz="2200" dirty="0"/>
          </a:p>
        </p:txBody>
      </p:sp>
      <p:sp>
        <p:nvSpPr>
          <p:cNvPr id="3" name="Content Placeholder 2"/>
          <p:cNvSpPr>
            <a:spLocks noGrp="1"/>
          </p:cNvSpPr>
          <p:nvPr>
            <p:ph idx="1"/>
          </p:nvPr>
        </p:nvSpPr>
        <p:spPr>
          <a:xfrm>
            <a:off x="304800" y="914400"/>
            <a:ext cx="8534400" cy="5943600"/>
          </a:xfrm>
        </p:spPr>
        <p:txBody>
          <a:bodyPr>
            <a:noAutofit/>
          </a:bodyPr>
          <a:lstStyle/>
          <a:p>
            <a:pPr algn="just">
              <a:buNone/>
            </a:pPr>
            <a:r>
              <a:rPr lang="en-US" sz="1600" dirty="0" smtClean="0">
                <a:latin typeface="Arial" pitchFamily="34" charset="0"/>
                <a:cs typeface="Arial" pitchFamily="34" charset="0"/>
              </a:rPr>
              <a:t>MFF Ltd </a:t>
            </a:r>
            <a:r>
              <a:rPr lang="en-US" sz="1600" dirty="0">
                <a:latin typeface="Arial" pitchFamily="34" charset="0"/>
                <a:cs typeface="Arial" pitchFamily="34" charset="0"/>
              </a:rPr>
              <a:t>will move towards incorporating social entrepreneurship within its sustainability </a:t>
            </a: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strategy.</a:t>
            </a:r>
            <a:r>
              <a:rPr lang="en-GB" sz="1600" dirty="0" smtClean="0">
                <a:latin typeface="Arial" pitchFamily="34" charset="0"/>
                <a:cs typeface="Arial" pitchFamily="34" charset="0"/>
              </a:rPr>
              <a:t> </a:t>
            </a:r>
          </a:p>
          <a:p>
            <a:pPr algn="just">
              <a:buNone/>
            </a:pP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Social entrepreneurship </a:t>
            </a:r>
            <a:r>
              <a:rPr lang="en-US" sz="1600" dirty="0">
                <a:latin typeface="Arial" pitchFamily="34" charset="0"/>
                <a:cs typeface="Arial" pitchFamily="34" charset="0"/>
              </a:rPr>
              <a:t>is a relatively new phenomenon that has emerged </a:t>
            </a:r>
            <a:r>
              <a:rPr lang="en-US" sz="1600" dirty="0" smtClean="0">
                <a:latin typeface="Arial" pitchFamily="34" charset="0"/>
                <a:cs typeface="Arial" pitchFamily="34" charset="0"/>
              </a:rPr>
              <a:t>and  created </a:t>
            </a:r>
          </a:p>
          <a:p>
            <a:pPr algn="just">
              <a:buNone/>
            </a:pPr>
            <a:r>
              <a:rPr lang="en-US" sz="1600" dirty="0" smtClean="0">
                <a:latin typeface="Arial" pitchFamily="34" charset="0"/>
                <a:cs typeface="Arial" pitchFamily="34" charset="0"/>
              </a:rPr>
              <a:t>opportunities for </a:t>
            </a:r>
            <a:r>
              <a:rPr lang="en-US" sz="1600" dirty="0">
                <a:latin typeface="Arial" pitchFamily="34" charset="0"/>
                <a:cs typeface="Arial" pitchFamily="34" charset="0"/>
              </a:rPr>
              <a:t>individual and institutional identity that combines </a:t>
            </a:r>
            <a:r>
              <a:rPr lang="en-US" sz="1600" dirty="0" smtClean="0">
                <a:latin typeface="Arial" pitchFamily="34" charset="0"/>
                <a:cs typeface="Arial" pitchFamily="34" charset="0"/>
              </a:rPr>
              <a:t>both  social </a:t>
            </a:r>
            <a:r>
              <a:rPr lang="en-US" sz="1600" dirty="0">
                <a:latin typeface="Arial" pitchFamily="34" charset="0"/>
                <a:cs typeface="Arial" pitchFamily="34" charset="0"/>
              </a:rPr>
              <a:t>and </a:t>
            </a:r>
            <a:r>
              <a:rPr lang="en-US" sz="1600" dirty="0" smtClean="0">
                <a:latin typeface="Arial" pitchFamily="34" charset="0"/>
                <a:cs typeface="Arial" pitchFamily="34" charset="0"/>
              </a:rPr>
              <a:t>financial</a:t>
            </a:r>
          </a:p>
          <a:p>
            <a:pPr algn="just">
              <a:buNone/>
            </a:pPr>
            <a:r>
              <a:rPr lang="en-US" sz="1600" dirty="0" smtClean="0">
                <a:latin typeface="Arial" pitchFamily="34" charset="0"/>
                <a:cs typeface="Arial" pitchFamily="34" charset="0"/>
              </a:rPr>
              <a:t>objectives</a:t>
            </a:r>
            <a:r>
              <a:rPr lang="en-US" sz="1600" dirty="0">
                <a:latin typeface="Arial" pitchFamily="34" charset="0"/>
                <a:cs typeface="Arial" pitchFamily="34" charset="0"/>
              </a:rPr>
              <a:t>. This is a step </a:t>
            </a:r>
            <a:r>
              <a:rPr lang="en-US" sz="1600" dirty="0" smtClean="0">
                <a:latin typeface="Arial" pitchFamily="34" charset="0"/>
                <a:cs typeface="Arial" pitchFamily="34" charset="0"/>
              </a:rPr>
              <a:t>beyond </a:t>
            </a:r>
            <a:r>
              <a:rPr lang="en-US" sz="1600" dirty="0">
                <a:latin typeface="Arial" pitchFamily="34" charset="0"/>
                <a:cs typeface="Arial" pitchFamily="34" charset="0"/>
              </a:rPr>
              <a:t>operating as a traditional  </a:t>
            </a:r>
            <a:r>
              <a:rPr lang="en-US" sz="1600" dirty="0" smtClean="0">
                <a:latin typeface="Arial" pitchFamily="34" charset="0"/>
                <a:cs typeface="Arial" pitchFamily="34" charset="0"/>
              </a:rPr>
              <a:t>nonprofit </a:t>
            </a:r>
            <a:r>
              <a:rPr lang="en-US" sz="1600" dirty="0">
                <a:latin typeface="Arial" pitchFamily="34" charset="0"/>
                <a:cs typeface="Arial" pitchFamily="34" charset="0"/>
              </a:rPr>
              <a:t>that relies solely </a:t>
            </a:r>
            <a:r>
              <a:rPr lang="en-US" sz="1600" dirty="0" smtClean="0">
                <a:latin typeface="Arial" pitchFamily="34" charset="0"/>
                <a:cs typeface="Arial" pitchFamily="34" charset="0"/>
              </a:rPr>
              <a:t>on</a:t>
            </a:r>
          </a:p>
          <a:p>
            <a:pPr algn="just">
              <a:buNone/>
            </a:pPr>
            <a:r>
              <a:rPr lang="en-US" sz="1600" dirty="0" smtClean="0">
                <a:latin typeface="Arial" pitchFamily="34" charset="0"/>
                <a:cs typeface="Arial" pitchFamily="34" charset="0"/>
              </a:rPr>
              <a:t>external grants </a:t>
            </a:r>
            <a:r>
              <a:rPr lang="en-US" sz="1600" dirty="0">
                <a:latin typeface="Arial" pitchFamily="34" charset="0"/>
                <a:cs typeface="Arial" pitchFamily="34" charset="0"/>
              </a:rPr>
              <a:t>and donor support </a:t>
            </a:r>
            <a:r>
              <a:rPr lang="en-US" sz="1600" dirty="0" smtClean="0">
                <a:latin typeface="Arial" pitchFamily="34" charset="0"/>
                <a:cs typeface="Arial" pitchFamily="34" charset="0"/>
              </a:rPr>
              <a:t>for revenue </a:t>
            </a:r>
            <a:r>
              <a:rPr lang="en-US" sz="1600" dirty="0">
                <a:latin typeface="Arial" pitchFamily="34" charset="0"/>
                <a:cs typeface="Arial" pitchFamily="34" charset="0"/>
              </a:rPr>
              <a:t>(</a:t>
            </a:r>
            <a:r>
              <a:rPr lang="en-US" sz="1600" dirty="0" smtClean="0">
                <a:latin typeface="Arial" pitchFamily="34" charset="0"/>
                <a:cs typeface="Arial" pitchFamily="34" charset="0"/>
              </a:rPr>
              <a:t>Dart, 2004</a:t>
            </a:r>
            <a:r>
              <a:rPr lang="en-US" sz="1600" dirty="0">
                <a:latin typeface="Arial" pitchFamily="34" charset="0"/>
                <a:cs typeface="Arial" pitchFamily="34" charset="0"/>
              </a:rPr>
              <a:t>; Dees, Emerson, &amp; Economy, 2001). </a:t>
            </a:r>
            <a:r>
              <a:rPr lang="en-US" sz="1600" dirty="0" smtClean="0">
                <a:latin typeface="Arial" pitchFamily="34" charset="0"/>
                <a:cs typeface="Arial" pitchFamily="34" charset="0"/>
              </a:rPr>
              <a:t> </a:t>
            </a:r>
            <a:endParaRPr lang="en-GB" sz="1600" dirty="0">
              <a:latin typeface="Arial" pitchFamily="34" charset="0"/>
              <a:cs typeface="Arial" pitchFamily="34" charset="0"/>
            </a:endParaRPr>
          </a:p>
          <a:p>
            <a:pPr algn="just">
              <a:buNone/>
            </a:pP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An </a:t>
            </a:r>
            <a:r>
              <a:rPr lang="en-US" sz="1600" dirty="0">
                <a:latin typeface="Arial" pitchFamily="34" charset="0"/>
                <a:cs typeface="Arial" pitchFamily="34" charset="0"/>
              </a:rPr>
              <a:t>increasing number of Non-Governmental Organisations are buying into </a:t>
            </a:r>
            <a:r>
              <a:rPr lang="en-US" sz="1600" dirty="0" smtClean="0">
                <a:latin typeface="Arial" pitchFamily="34" charset="0"/>
                <a:cs typeface="Arial" pitchFamily="34" charset="0"/>
              </a:rPr>
              <a:t>the concept </a:t>
            </a:r>
            <a:r>
              <a:rPr lang="en-US" sz="1600" dirty="0">
                <a:latin typeface="Arial" pitchFamily="34" charset="0"/>
                <a:cs typeface="Arial" pitchFamily="34" charset="0"/>
              </a:rPr>
              <a:t>and </a:t>
            </a: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are incorporating </a:t>
            </a:r>
            <a:r>
              <a:rPr lang="en-US" sz="1600" dirty="0">
                <a:latin typeface="Arial" pitchFamily="34" charset="0"/>
                <a:cs typeface="Arial" pitchFamily="34" charset="0"/>
              </a:rPr>
              <a:t>social entrepreneurship into their development </a:t>
            </a:r>
            <a:r>
              <a:rPr lang="en-US" sz="1600" dirty="0" smtClean="0">
                <a:latin typeface="Arial" pitchFamily="34" charset="0"/>
                <a:cs typeface="Arial" pitchFamily="34" charset="0"/>
              </a:rPr>
              <a:t>service delivery</a:t>
            </a:r>
            <a:r>
              <a:rPr lang="en-US" sz="1600" dirty="0">
                <a:latin typeface="Arial" pitchFamily="34" charset="0"/>
                <a:cs typeface="Arial" pitchFamily="34" charset="0"/>
              </a:rPr>
              <a:t>. They are </a:t>
            </a: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engaging their target </a:t>
            </a:r>
            <a:r>
              <a:rPr lang="en-US" sz="1600" dirty="0">
                <a:latin typeface="Arial" pitchFamily="34" charset="0"/>
                <a:cs typeface="Arial" pitchFamily="34" charset="0"/>
              </a:rPr>
              <a:t>groups, funders and all other stakeholders </a:t>
            </a:r>
            <a:r>
              <a:rPr lang="en-US" sz="1600" dirty="0" smtClean="0">
                <a:latin typeface="Arial" pitchFamily="34" charset="0"/>
                <a:cs typeface="Arial" pitchFamily="34" charset="0"/>
              </a:rPr>
              <a:t>as service </a:t>
            </a:r>
            <a:r>
              <a:rPr lang="en-US" sz="1600" dirty="0">
                <a:latin typeface="Arial" pitchFamily="34" charset="0"/>
                <a:cs typeface="Arial" pitchFamily="34" charset="0"/>
              </a:rPr>
              <a:t>providers with </a:t>
            </a:r>
            <a:r>
              <a:rPr lang="en-US" sz="1600" dirty="0" smtClean="0">
                <a:latin typeface="Arial" pitchFamily="34" charset="0"/>
                <a:cs typeface="Arial" pitchFamily="34" charset="0"/>
              </a:rPr>
              <a:t>a</a:t>
            </a:r>
          </a:p>
          <a:p>
            <a:pPr algn="just">
              <a:buNone/>
            </a:pPr>
            <a:r>
              <a:rPr lang="en-US" sz="1600" dirty="0" smtClean="0">
                <a:latin typeface="Arial" pitchFamily="34" charset="0"/>
                <a:cs typeface="Arial" pitchFamily="34" charset="0"/>
              </a:rPr>
              <a:t>clear </a:t>
            </a:r>
            <a:r>
              <a:rPr lang="en-US" sz="1600" dirty="0">
                <a:latin typeface="Arial" pitchFamily="34" charset="0"/>
                <a:cs typeface="Arial" pitchFamily="34" charset="0"/>
              </a:rPr>
              <a:t>value </a:t>
            </a:r>
            <a:r>
              <a:rPr lang="en-US" sz="1600" dirty="0" smtClean="0">
                <a:latin typeface="Arial" pitchFamily="34" charset="0"/>
                <a:cs typeface="Arial" pitchFamily="34" charset="0"/>
              </a:rPr>
              <a:t>proposition.</a:t>
            </a:r>
          </a:p>
          <a:p>
            <a:pPr algn="just">
              <a:buNone/>
            </a:pP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Resources </a:t>
            </a:r>
            <a:r>
              <a:rPr lang="en-US" sz="1600" dirty="0">
                <a:latin typeface="Arial" pitchFamily="34" charset="0"/>
                <a:cs typeface="Arial" pitchFamily="34" charset="0"/>
              </a:rPr>
              <a:t>are then mobilized </a:t>
            </a:r>
            <a:r>
              <a:rPr lang="en-US" sz="1600" dirty="0" smtClean="0">
                <a:latin typeface="Arial" pitchFamily="34" charset="0"/>
                <a:cs typeface="Arial" pitchFamily="34" charset="0"/>
              </a:rPr>
              <a:t>from this </a:t>
            </a:r>
            <a:r>
              <a:rPr lang="en-US" sz="1600" dirty="0">
                <a:latin typeface="Arial" pitchFamily="34" charset="0"/>
                <a:cs typeface="Arial" pitchFamily="34" charset="0"/>
              </a:rPr>
              <a:t>angle and utilized in a manner that helps integrate </a:t>
            </a: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the poor </a:t>
            </a:r>
            <a:r>
              <a:rPr lang="en-US" sz="1600" dirty="0">
                <a:latin typeface="Arial" pitchFamily="34" charset="0"/>
                <a:cs typeface="Arial" pitchFamily="34" charset="0"/>
              </a:rPr>
              <a:t>into </a:t>
            </a:r>
            <a:r>
              <a:rPr lang="en-US" sz="1600" dirty="0" smtClean="0">
                <a:latin typeface="Arial" pitchFamily="34" charset="0"/>
                <a:cs typeface="Arial" pitchFamily="34" charset="0"/>
              </a:rPr>
              <a:t>the normal economic </a:t>
            </a:r>
            <a:r>
              <a:rPr lang="en-US" sz="1600" dirty="0">
                <a:latin typeface="Arial" pitchFamily="34" charset="0"/>
                <a:cs typeface="Arial" pitchFamily="34" charset="0"/>
              </a:rPr>
              <a:t>grid.</a:t>
            </a:r>
            <a:endParaRPr lang="en-GB" sz="1600" dirty="0">
              <a:latin typeface="Arial" pitchFamily="34" charset="0"/>
              <a:cs typeface="Arial" pitchFamily="34" charset="0"/>
            </a:endParaRPr>
          </a:p>
          <a:p>
            <a:pPr algn="just">
              <a:buNone/>
            </a:pP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Because </a:t>
            </a:r>
            <a:r>
              <a:rPr lang="en-US" sz="1600" dirty="0">
                <a:latin typeface="Arial" pitchFamily="34" charset="0"/>
                <a:cs typeface="Arial" pitchFamily="34" charset="0"/>
              </a:rPr>
              <a:t>the poor are enabled to access financial and other resources, they are able </a:t>
            </a:r>
            <a:r>
              <a:rPr lang="en-US" sz="1600" dirty="0" smtClean="0">
                <a:latin typeface="Arial" pitchFamily="34" charset="0"/>
                <a:cs typeface="Arial" pitchFamily="34" charset="0"/>
              </a:rPr>
              <a:t>to  </a:t>
            </a:r>
          </a:p>
          <a:p>
            <a:pPr algn="just">
              <a:buNone/>
            </a:pPr>
            <a:r>
              <a:rPr lang="en-US" sz="1600" dirty="0" smtClean="0">
                <a:latin typeface="Arial" pitchFamily="34" charset="0"/>
                <a:cs typeface="Arial" pitchFamily="34" charset="0"/>
              </a:rPr>
              <a:t>contribute towards </a:t>
            </a:r>
            <a:r>
              <a:rPr lang="en-US" sz="1600" dirty="0">
                <a:latin typeface="Arial" pitchFamily="34" charset="0"/>
                <a:cs typeface="Arial" pitchFamily="34" charset="0"/>
              </a:rPr>
              <a:t>addressing identified developmental challenges and </a:t>
            </a:r>
            <a:r>
              <a:rPr lang="en-US" sz="1600" dirty="0" smtClean="0">
                <a:latin typeface="Arial" pitchFamily="34" charset="0"/>
                <a:cs typeface="Arial" pitchFamily="34" charset="0"/>
              </a:rPr>
              <a:t>thereby possess </a:t>
            </a:r>
            <a:r>
              <a:rPr lang="en-US" sz="1600" dirty="0">
                <a:latin typeface="Arial" pitchFamily="34" charset="0"/>
                <a:cs typeface="Arial" pitchFamily="34" charset="0"/>
              </a:rPr>
              <a:t>a </a:t>
            </a: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greater </a:t>
            </a:r>
            <a:r>
              <a:rPr lang="en-US" sz="1600" dirty="0">
                <a:latin typeface="Arial" pitchFamily="34" charset="0"/>
                <a:cs typeface="Arial" pitchFamily="34" charset="0"/>
              </a:rPr>
              <a:t>sense </a:t>
            </a:r>
            <a:r>
              <a:rPr lang="en-US" sz="1600" dirty="0" smtClean="0">
                <a:latin typeface="Arial" pitchFamily="34" charset="0"/>
                <a:cs typeface="Arial" pitchFamily="34" charset="0"/>
              </a:rPr>
              <a:t>of ownership </a:t>
            </a:r>
            <a:r>
              <a:rPr lang="en-US" sz="1600" dirty="0">
                <a:latin typeface="Arial" pitchFamily="34" charset="0"/>
                <a:cs typeface="Arial" pitchFamily="34" charset="0"/>
              </a:rPr>
              <a:t>of the process and outcomes. </a:t>
            </a:r>
            <a:endParaRPr lang="en-US" sz="1600" dirty="0" smtClean="0">
              <a:latin typeface="Arial" pitchFamily="34" charset="0"/>
              <a:cs typeface="Arial" pitchFamily="34" charset="0"/>
            </a:endParaRPr>
          </a:p>
          <a:p>
            <a:pPr algn="just">
              <a:buNone/>
            </a:pPr>
            <a:endParaRPr lang="en-GB" sz="1400" dirty="0">
              <a:latin typeface="Arial" pitchFamily="34" charset="0"/>
              <a:cs typeface="Arial" pitchFamily="34" charset="0"/>
            </a:endParaRPr>
          </a:p>
          <a:p>
            <a:endParaRPr lang="en-GB"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1200"/>
            <a:ext cx="8382000" cy="533400"/>
          </a:xfrm>
        </p:spPr>
        <p:txBody>
          <a:bodyPr>
            <a:noAutofit/>
          </a:bodyPr>
          <a:lstStyle/>
          <a:p>
            <a:pPr marL="514350" lvl="0" indent="-514350" algn="l"/>
            <a:r>
              <a:rPr lang="en-GB" sz="1400" dirty="0"/>
              <a:t/>
            </a:r>
            <a:br>
              <a:rPr lang="en-GB" sz="1400" dirty="0"/>
            </a:br>
            <a:endParaRPr lang="en-GB" sz="1400" dirty="0"/>
          </a:p>
        </p:txBody>
      </p:sp>
      <p:sp>
        <p:nvSpPr>
          <p:cNvPr id="4" name="Title 1"/>
          <p:cNvSpPr txBox="1">
            <a:spLocks/>
          </p:cNvSpPr>
          <p:nvPr/>
        </p:nvSpPr>
        <p:spPr>
          <a:xfrm>
            <a:off x="685800" y="609600"/>
            <a:ext cx="7620000" cy="6397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Structure of the Sustainability Strategy</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1" i="0" u="none" strike="noStrike" kern="1200" cap="none" spc="0" normalizeH="0" baseline="0" noProof="0" dirty="0" smtClean="0">
                <a:ln>
                  <a:noFill/>
                </a:ln>
                <a:solidFill>
                  <a:schemeClr val="tx1"/>
                </a:solidFill>
                <a:effectLst/>
                <a:uLnTx/>
                <a:uFillTx/>
                <a:latin typeface="+mj-lt"/>
                <a:ea typeface="+mj-ea"/>
                <a:cs typeface="+mj-cs"/>
              </a:rPr>
              <a:t/>
            </a:r>
            <a:br>
              <a:rPr kumimoji="0" lang="en-GB" sz="2400" b="1" i="0" u="none" strike="noStrike" kern="1200" cap="none" spc="0" normalizeH="0" baseline="0" noProof="0" dirty="0" smtClean="0">
                <a:ln>
                  <a:noFill/>
                </a:ln>
                <a:solidFill>
                  <a:schemeClr val="tx1"/>
                </a:solidFill>
                <a:effectLst/>
                <a:uLnTx/>
                <a:uFillTx/>
                <a:latin typeface="+mj-lt"/>
                <a:ea typeface="+mj-ea"/>
                <a:cs typeface="+mj-cs"/>
              </a:rPr>
            </a:br>
            <a:r>
              <a:rPr kumimoji="0" lang="en-GB" sz="2400" b="0" i="0" u="none" strike="noStrike" kern="1200" cap="none" spc="0" normalizeH="0" baseline="0" noProof="0" dirty="0" smtClean="0">
                <a:ln>
                  <a:noFill/>
                </a:ln>
                <a:solidFill>
                  <a:schemeClr val="tx1"/>
                </a:solidFill>
                <a:effectLst/>
                <a:uLnTx/>
                <a:uFillTx/>
                <a:latin typeface="+mj-lt"/>
                <a:ea typeface="+mj-ea"/>
                <a:cs typeface="+mj-cs"/>
              </a:rPr>
              <a:t/>
            </a:r>
            <a:br>
              <a:rPr kumimoji="0" lang="en-GB" sz="2400" b="0" i="0" u="none" strike="noStrike" kern="1200" cap="none" spc="0" normalizeH="0" baseline="0" noProof="0" dirty="0" smtClean="0">
                <a:ln>
                  <a:noFill/>
                </a:ln>
                <a:solidFill>
                  <a:schemeClr val="tx1"/>
                </a:solidFill>
                <a:effectLst/>
                <a:uLnTx/>
                <a:uFillTx/>
                <a:latin typeface="+mj-lt"/>
                <a:ea typeface="+mj-ea"/>
                <a:cs typeface="+mj-cs"/>
              </a:rPr>
            </a:br>
            <a:endParaRPr kumimoji="0" lang="en-GB" sz="2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ext Placeholder 2"/>
          <p:cNvSpPr txBox="1">
            <a:spLocks/>
          </p:cNvSpPr>
          <p:nvPr/>
        </p:nvSpPr>
        <p:spPr>
          <a:xfrm>
            <a:off x="457200" y="1523999"/>
            <a:ext cx="8229600" cy="4419601"/>
          </a:xfrm>
          <a:prstGeom prst="rect">
            <a:avLst/>
          </a:prstGeom>
        </p:spPr>
        <p:txBody>
          <a:bodyPr vert="horz" lIns="91440" tIns="45720" rIns="91440" bIns="45720" rtlCol="0">
            <a:normAutofit/>
          </a:bodyPr>
          <a:lstStyle/>
          <a:p>
            <a:pPr lvl="0">
              <a:buFont typeface="Arial" pitchFamily="34" charset="0"/>
              <a:buChar char="•"/>
            </a:pPr>
            <a:r>
              <a:rPr lang="en-GB" dirty="0" smtClean="0">
                <a:latin typeface="Arial" pitchFamily="34" charset="0"/>
                <a:cs typeface="Arial" pitchFamily="34" charset="0"/>
              </a:rPr>
              <a:t>      Overall </a:t>
            </a:r>
            <a:r>
              <a:rPr lang="en-GB" dirty="0">
                <a:latin typeface="Arial" pitchFamily="34" charset="0"/>
                <a:cs typeface="Arial" pitchFamily="34" charset="0"/>
              </a:rPr>
              <a:t>strategy for attaining targeted levels </a:t>
            </a:r>
            <a:r>
              <a:rPr lang="en-GB" dirty="0" smtClean="0">
                <a:latin typeface="Arial" pitchFamily="34" charset="0"/>
                <a:cs typeface="Arial" pitchFamily="34" charset="0"/>
              </a:rPr>
              <a:t>of financial </a:t>
            </a:r>
            <a:r>
              <a:rPr lang="en-GB" dirty="0">
                <a:latin typeface="Arial" pitchFamily="34" charset="0"/>
                <a:cs typeface="Arial" pitchFamily="34" charset="0"/>
              </a:rPr>
              <a:t>sustainability</a:t>
            </a:r>
            <a:r>
              <a:rPr lang="en-GB" dirty="0" smtClean="0">
                <a:latin typeface="Arial" pitchFamily="34" charset="0"/>
                <a:cs typeface="Arial" pitchFamily="34" charset="0"/>
              </a:rPr>
              <a:t>.</a:t>
            </a:r>
          </a:p>
          <a:p>
            <a:pPr lvl="0"/>
            <a:endParaRPr lang="en-GB" dirty="0">
              <a:latin typeface="Arial" pitchFamily="34" charset="0"/>
              <a:cs typeface="Arial" pitchFamily="34" charset="0"/>
            </a:endParaRPr>
          </a:p>
          <a:p>
            <a:pPr lvl="0">
              <a:buFont typeface="Arial" pitchFamily="34" charset="0"/>
              <a:buChar char="•"/>
            </a:pPr>
            <a:r>
              <a:rPr lang="en-GB" dirty="0" smtClean="0">
                <a:latin typeface="Arial" pitchFamily="34" charset="0"/>
                <a:cs typeface="Arial" pitchFamily="34" charset="0"/>
              </a:rPr>
              <a:t>       It </a:t>
            </a:r>
            <a:r>
              <a:rPr lang="en-GB" dirty="0">
                <a:latin typeface="Arial" pitchFamily="34" charset="0"/>
                <a:cs typeface="Arial" pitchFamily="34" charset="0"/>
              </a:rPr>
              <a:t>is intended to be read in conjunction with the institution’s strategic </a:t>
            </a:r>
            <a:r>
              <a:rPr lang="en-GB" dirty="0" smtClean="0">
                <a:latin typeface="Arial" pitchFamily="34" charset="0"/>
                <a:cs typeface="Arial" pitchFamily="34" charset="0"/>
              </a:rPr>
              <a:t>plan. </a:t>
            </a:r>
          </a:p>
          <a:p>
            <a:pPr lvl="0"/>
            <a:endParaRPr lang="en-GB" dirty="0">
              <a:latin typeface="Arial" pitchFamily="34" charset="0"/>
              <a:cs typeface="Arial" pitchFamily="34" charset="0"/>
            </a:endParaRPr>
          </a:p>
          <a:p>
            <a:pPr lvl="0">
              <a:buFont typeface="Arial" pitchFamily="34" charset="0"/>
              <a:buChar char="•"/>
            </a:pPr>
            <a:r>
              <a:rPr lang="en-GB" dirty="0" smtClean="0">
                <a:latin typeface="Arial" pitchFamily="34" charset="0"/>
                <a:cs typeface="Arial" pitchFamily="34" charset="0"/>
              </a:rPr>
              <a:t>       In </a:t>
            </a:r>
            <a:r>
              <a:rPr lang="en-GB" dirty="0">
                <a:latin typeface="Arial" pitchFamily="34" charset="0"/>
                <a:cs typeface="Arial" pitchFamily="34" charset="0"/>
              </a:rPr>
              <a:t>order to operationalize the strategy contained in this document, </a:t>
            </a:r>
            <a:endParaRPr lang="en-GB" dirty="0" smtClean="0">
              <a:latin typeface="Arial" pitchFamily="34" charset="0"/>
              <a:cs typeface="Arial" pitchFamily="34" charset="0"/>
            </a:endParaRPr>
          </a:p>
          <a:p>
            <a:pPr lvl="0"/>
            <a:r>
              <a:rPr lang="en-GB" dirty="0" smtClean="0">
                <a:latin typeface="Arial" pitchFamily="34" charset="0"/>
                <a:cs typeface="Arial" pitchFamily="34" charset="0"/>
              </a:rPr>
              <a:t>        separate annual </a:t>
            </a:r>
            <a:r>
              <a:rPr lang="en-GB" dirty="0">
                <a:latin typeface="Arial" pitchFamily="34" charset="0"/>
                <a:cs typeface="Arial" pitchFamily="34" charset="0"/>
              </a:rPr>
              <a:t>Resource Mobilisation Implementation Plans will be </a:t>
            </a:r>
            <a:r>
              <a:rPr lang="en-GB" dirty="0" smtClean="0">
                <a:latin typeface="Arial" pitchFamily="34" charset="0"/>
                <a:cs typeface="Arial" pitchFamily="34" charset="0"/>
              </a:rPr>
              <a:t>         </a:t>
            </a:r>
          </a:p>
          <a:p>
            <a:pPr lvl="0"/>
            <a:r>
              <a:rPr lang="en-GB" dirty="0" smtClean="0">
                <a:latin typeface="Arial" pitchFamily="34" charset="0"/>
                <a:cs typeface="Arial" pitchFamily="34" charset="0"/>
              </a:rPr>
              <a:t>        prepared</a:t>
            </a:r>
            <a:r>
              <a:rPr lang="en-GB" dirty="0">
                <a:latin typeface="Arial" pitchFamily="34" charset="0"/>
                <a:cs typeface="Arial" pitchFamily="34" charset="0"/>
              </a:rPr>
              <a:t>. These </a:t>
            </a:r>
            <a:r>
              <a:rPr lang="en-GB" dirty="0" smtClean="0">
                <a:latin typeface="Arial" pitchFamily="34" charset="0"/>
                <a:cs typeface="Arial" pitchFamily="34" charset="0"/>
              </a:rPr>
              <a:t>plans </a:t>
            </a:r>
            <a:r>
              <a:rPr lang="en-GB" dirty="0">
                <a:latin typeface="Arial" pitchFamily="34" charset="0"/>
                <a:cs typeface="Arial" pitchFamily="34" charset="0"/>
              </a:rPr>
              <a:t>will be integrated into the institutions annual work </a:t>
            </a:r>
            <a:endParaRPr lang="en-GB" dirty="0" smtClean="0">
              <a:latin typeface="Arial" pitchFamily="34" charset="0"/>
              <a:cs typeface="Arial" pitchFamily="34" charset="0"/>
            </a:endParaRPr>
          </a:p>
          <a:p>
            <a:pPr lvl="0"/>
            <a:r>
              <a:rPr lang="en-GB" dirty="0" smtClean="0">
                <a:latin typeface="Arial" pitchFamily="34" charset="0"/>
                <a:cs typeface="Arial" pitchFamily="34" charset="0"/>
              </a:rPr>
              <a:t>        plans</a:t>
            </a:r>
            <a:endParaRPr lang="en-GB" dirty="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rmAutofit/>
          </a:bodyPr>
          <a:lstStyle/>
          <a:p>
            <a:pPr lvl="0" algn="ctr"/>
            <a:r>
              <a:rPr kumimoji="0" lang="en-GB"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Basis for Preparation of the Sustainability Strategy</a:t>
            </a:r>
            <a:r>
              <a:rPr kumimoji="0" lang="en-GB" sz="2000" b="0" i="0" u="none" strike="noStrike" cap="none" normalizeH="0" baseline="0" dirty="0" smtClean="0">
                <a:ln>
                  <a:noFill/>
                </a:ln>
                <a:solidFill>
                  <a:schemeClr val="tx1"/>
                </a:solidFill>
                <a:effectLst/>
                <a:latin typeface="Arial" pitchFamily="34" charset="0"/>
                <a:cs typeface="Arial" pitchFamily="34" charset="0"/>
              </a:rPr>
              <a:t/>
            </a:r>
            <a:br>
              <a:rPr kumimoji="0" lang="en-GB" sz="2000" b="0" i="0" u="none" strike="noStrike" cap="none" normalizeH="0" baseline="0" dirty="0" smtClean="0">
                <a:ln>
                  <a:noFill/>
                </a:ln>
                <a:solidFill>
                  <a:schemeClr val="tx1"/>
                </a:solidFill>
                <a:effectLst/>
                <a:latin typeface="Arial" pitchFamily="34" charset="0"/>
                <a:cs typeface="Arial" pitchFamily="34" charset="0"/>
              </a:rPr>
            </a:br>
            <a:endParaRPr lang="en-GB" sz="2000" dirty="0"/>
          </a:p>
        </p:txBody>
      </p:sp>
      <p:sp>
        <p:nvSpPr>
          <p:cNvPr id="3" name="Content Placeholder 2"/>
          <p:cNvSpPr>
            <a:spLocks noGrp="1"/>
          </p:cNvSpPr>
          <p:nvPr>
            <p:ph idx="1"/>
          </p:nvPr>
        </p:nvSpPr>
        <p:spPr/>
        <p:txBody>
          <a:bodyPr/>
          <a:lstStyle/>
          <a:p>
            <a:endParaRPr lang="en-US" dirty="0" smtClean="0"/>
          </a:p>
          <a:p>
            <a:pPr>
              <a:buNone/>
            </a:pPr>
            <a:endParaRPr lang="en-GB" dirty="0"/>
          </a:p>
        </p:txBody>
      </p:sp>
      <p:sp>
        <p:nvSpPr>
          <p:cNvPr id="52225" name="Rectangle 1"/>
          <p:cNvSpPr>
            <a:spLocks noChangeArrowheads="1"/>
          </p:cNvSpPr>
          <p:nvPr/>
        </p:nvSpPr>
        <p:spPr bwMode="auto">
          <a:xfrm>
            <a:off x="457200" y="1527204"/>
            <a:ext cx="8229600" cy="35086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1" u="none" strike="noStrike" cap="none" normalizeH="0" baseline="0" dirty="0" smtClean="0">
                <a:ln>
                  <a:noFill/>
                </a:ln>
                <a:solidFill>
                  <a:srgbClr val="000000"/>
                </a:solidFill>
                <a:effectLst/>
                <a:latin typeface="Arial" pitchFamily="34" charset="0"/>
                <a:ea typeface="Calibri" pitchFamily="34" charset="0"/>
                <a:cs typeface="Calibri" pitchFamily="34" charset="0"/>
              </a:rPr>
              <a:t>   O</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rganizational sustainability is not only a tough challenge for the institution, but also a    </a:t>
            </a:r>
          </a:p>
          <a:p>
            <a:pPr lvl="0" algn="just" eaLnBrk="0" fontAlgn="base" hangingPunct="0">
              <a:spcBef>
                <a:spcPct val="0"/>
              </a:spcBef>
              <a:spcAft>
                <a:spcPct val="0"/>
              </a:spcAft>
            </a:pPr>
            <a:r>
              <a:rPr lang="en-US" sz="1600" dirty="0">
                <a:solidFill>
                  <a:srgbClr val="000000"/>
                </a:solidFill>
                <a:latin typeface="Arial" pitchFamily="34" charset="0"/>
                <a:ea typeface="Calibri" pitchFamily="34" charset="0"/>
                <a:cs typeface="Calibri" pitchFamily="34" charset="0"/>
              </a:rPr>
              <a:t> </a:t>
            </a:r>
            <a:r>
              <a:rPr lang="en-US" sz="1600" dirty="0" smtClean="0">
                <a:solidFill>
                  <a:srgbClr val="000000"/>
                </a:solidFill>
                <a:latin typeface="Arial" pitchFamily="34" charset="0"/>
                <a:ea typeface="Calibri" pitchFamily="34" charset="0"/>
                <a:cs typeface="Calibri" pitchFamily="34" charset="0"/>
              </a:rPr>
              <a:t>   </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long-standing issue that </a:t>
            </a:r>
            <a:r>
              <a:rPr lang="en-US" sz="1600" dirty="0" smtClean="0">
                <a:solidFill>
                  <a:srgbClr val="000000"/>
                </a:solidFill>
                <a:latin typeface="Arial" pitchFamily="34" charset="0"/>
                <a:ea typeface="Calibri" pitchFamily="34" charset="0"/>
                <a:cs typeface="Calibri" pitchFamily="34" charset="0"/>
              </a:rPr>
              <a:t>Mwacrimu Farms Foundation Limited (MFF Ltd)</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needs to address. </a:t>
            </a:r>
          </a:p>
          <a:p>
            <a:pPr marL="0" marR="0" lvl="0" indent="0" algn="just" defTabSz="914400" rtl="0" eaLnBrk="0" fontAlgn="base" latinLnBrk="0" hangingPunct="0">
              <a:lnSpc>
                <a:spcPct val="100000"/>
              </a:lnSpc>
              <a:spcBef>
                <a:spcPct val="0"/>
              </a:spcBef>
              <a:spcAft>
                <a:spcPct val="0"/>
              </a:spcAft>
              <a:buClrTx/>
              <a:buSzTx/>
              <a:tabLst/>
            </a:pPr>
            <a:endParaRPr kumimoji="0" lang="en-GB"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     The operations of </a:t>
            </a:r>
            <a:r>
              <a:rPr lang="en-US" sz="1600" dirty="0" smtClean="0">
                <a:solidFill>
                  <a:srgbClr val="000000"/>
                </a:solidFill>
                <a:latin typeface="Arial" pitchFamily="34" charset="0"/>
                <a:ea typeface="Calibri" pitchFamily="34" charset="0"/>
                <a:cs typeface="Calibri" pitchFamily="34" charset="0"/>
              </a:rPr>
              <a:t>MFF Ltd</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 have until now been funded by a single donor</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GB"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     Accessing funding is often associated with adherence to strict and sometimes difficult </a:t>
            </a:r>
          </a:p>
          <a:p>
            <a:pPr marL="0" marR="0" lvl="0" indent="0" algn="just" defTabSz="914400" rtl="0" eaLnBrk="0" fontAlgn="base" latinLnBrk="0" hangingPunct="0">
              <a:lnSpc>
                <a:spcPct val="100000"/>
              </a:lnSpc>
              <a:spcBef>
                <a:spcPct val="0"/>
              </a:spcBef>
              <a:spcAft>
                <a:spcPct val="0"/>
              </a:spcAft>
              <a:buClrTx/>
              <a:buSzTx/>
              <a:tabLst/>
            </a:pPr>
            <a:r>
              <a:rPr lang="en-US" sz="1600" dirty="0">
                <a:solidFill>
                  <a:srgbClr val="000000"/>
                </a:solidFill>
                <a:latin typeface="Arial" pitchFamily="34" charset="0"/>
                <a:ea typeface="Calibri" pitchFamily="34" charset="0"/>
                <a:cs typeface="Calibri" pitchFamily="34" charset="0"/>
              </a:rPr>
              <a:t> </a:t>
            </a:r>
            <a:r>
              <a:rPr lang="en-US" sz="1600" dirty="0" smtClean="0">
                <a:solidFill>
                  <a:srgbClr val="000000"/>
                </a:solidFill>
                <a:latin typeface="Arial" pitchFamily="34" charset="0"/>
                <a:ea typeface="Calibri" pitchFamily="34" charset="0"/>
                <a:cs typeface="Calibri" pitchFamily="34" charset="0"/>
              </a:rPr>
              <a:t>     </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operational guidelines, tight timeframes, sometimes unclear policies and often hefty    </a:t>
            </a:r>
          </a:p>
          <a:p>
            <a:pPr marL="0" marR="0" lvl="0" indent="0" algn="just" defTabSz="914400" rtl="0" eaLnBrk="0" fontAlgn="base" latinLnBrk="0" hangingPunct="0">
              <a:lnSpc>
                <a:spcPct val="100000"/>
              </a:lnSpc>
              <a:spcBef>
                <a:spcPct val="0"/>
              </a:spcBef>
              <a:spcAft>
                <a:spcPct val="0"/>
              </a:spcAft>
              <a:buClrTx/>
              <a:buSzTx/>
              <a:tabLst/>
            </a:pPr>
            <a:r>
              <a:rPr lang="en-US" sz="1600" dirty="0" smtClean="0">
                <a:solidFill>
                  <a:srgbClr val="000000"/>
                </a:solidFill>
                <a:latin typeface="Arial" pitchFamily="34" charset="0"/>
                <a:ea typeface="Calibri" pitchFamily="34" charset="0"/>
                <a:cs typeface="Calibri" pitchFamily="34" charset="0"/>
              </a:rPr>
              <a:t>      </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documentation. </a:t>
            </a:r>
          </a:p>
          <a:p>
            <a:pPr marL="0" marR="0" lvl="0" indent="0" algn="just" defTabSz="914400" rtl="0" eaLnBrk="0" fontAlgn="base" latinLnBrk="0" hangingPunct="0">
              <a:lnSpc>
                <a:spcPct val="100000"/>
              </a:lnSpc>
              <a:spcBef>
                <a:spcPct val="0"/>
              </a:spcBef>
              <a:spcAft>
                <a:spcPct val="0"/>
              </a:spcAft>
              <a:buClrTx/>
              <a:buSzTx/>
              <a:tabLst/>
            </a:pPr>
            <a:endParaRPr kumimoji="0" lang="en-GB"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    </a:t>
            </a:r>
            <a:r>
              <a:rPr lang="en-US" sz="1600" dirty="0" smtClean="0">
                <a:solidFill>
                  <a:srgbClr val="000000"/>
                </a:solidFill>
                <a:latin typeface="Arial" pitchFamily="34" charset="0"/>
                <a:ea typeface="Calibri" pitchFamily="34" charset="0"/>
                <a:cs typeface="Calibri" pitchFamily="34" charset="0"/>
              </a:rPr>
              <a:t>Mwacrimu Farms Foundation Limited (MFF Ltd) </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sees the need for innovative  approaches that would assist in reducing</a:t>
            </a:r>
            <a:r>
              <a:rPr kumimoji="0" lang="en-US" sz="1600" b="0" i="0" u="none" strike="noStrike" cap="none" normalizeH="0" dirty="0" smtClean="0">
                <a:ln>
                  <a:noFill/>
                </a:ln>
                <a:solidFill>
                  <a:srgbClr val="000000"/>
                </a:solidFill>
                <a:effectLst/>
                <a:latin typeface="Arial" pitchFamily="34" charset="0"/>
                <a:ea typeface="Calibri" pitchFamily="34" charset="0"/>
                <a:cs typeface="Calibri" pitchFamily="34" charset="0"/>
              </a:rPr>
              <a:t> d</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ependency on one source of funding and enhancing prospects for tapping into local and also non-traditional sources.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457200"/>
          </a:xfrm>
        </p:spPr>
        <p:txBody>
          <a:bodyPr>
            <a:normAutofit fontScale="90000"/>
          </a:bodyPr>
          <a:lstStyle/>
          <a:p>
            <a:pPr algn="ct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GB" dirty="0" smtClean="0">
                <a:latin typeface="Arial" pitchFamily="34" charset="0"/>
                <a:cs typeface="Arial" pitchFamily="34" charset="0"/>
              </a:rPr>
              <a:t/>
            </a:r>
            <a:br>
              <a:rPr lang="en-GB" dirty="0" smtClean="0">
                <a:latin typeface="Arial" pitchFamily="34" charset="0"/>
                <a:cs typeface="Arial" pitchFamily="34" charset="0"/>
              </a:rPr>
            </a:br>
            <a:r>
              <a:rPr lang="en-US" sz="2700" b="1" dirty="0" smtClean="0">
                <a:latin typeface="Arial" pitchFamily="34" charset="0"/>
                <a:cs typeface="Arial" pitchFamily="34" charset="0"/>
              </a:rPr>
              <a:t>Objectives</a:t>
            </a:r>
            <a:endParaRPr lang="en-GB" sz="2700" dirty="0">
              <a:latin typeface="Arial" pitchFamily="34" charset="0"/>
              <a:cs typeface="Arial" pitchFamily="34" charset="0"/>
            </a:endParaRPr>
          </a:p>
        </p:txBody>
      </p:sp>
      <p:sp>
        <p:nvSpPr>
          <p:cNvPr id="3" name="Content Placeholder 2"/>
          <p:cNvSpPr>
            <a:spLocks noGrp="1"/>
          </p:cNvSpPr>
          <p:nvPr>
            <p:ph idx="1"/>
          </p:nvPr>
        </p:nvSpPr>
        <p:spPr>
          <a:xfrm>
            <a:off x="457200" y="1828800"/>
            <a:ext cx="8229600" cy="4191000"/>
          </a:xfrm>
        </p:spPr>
        <p:txBody>
          <a:bodyPr>
            <a:normAutofit/>
          </a:bodyPr>
          <a:lstStyle/>
          <a:p>
            <a:pPr>
              <a:buNone/>
            </a:pPr>
            <a:r>
              <a:rPr lang="en-US" sz="1600" b="1" dirty="0" smtClean="0">
                <a:latin typeface="Arial" pitchFamily="34" charset="0"/>
                <a:cs typeface="Arial" pitchFamily="34" charset="0"/>
              </a:rPr>
              <a:t>Specific objectives of the sustainability strategic include the following:</a:t>
            </a:r>
          </a:p>
          <a:p>
            <a:pPr>
              <a:buNone/>
            </a:pPr>
            <a:endParaRPr lang="en-GB" sz="1600" dirty="0" smtClean="0">
              <a:latin typeface="Arial" pitchFamily="34" charset="0"/>
              <a:cs typeface="Arial" pitchFamily="34" charset="0"/>
            </a:endParaRPr>
          </a:p>
          <a:p>
            <a:pPr lvl="0"/>
            <a:r>
              <a:rPr lang="en-US" sz="1600" dirty="0" smtClean="0">
                <a:latin typeface="Arial" pitchFamily="34" charset="0"/>
                <a:cs typeface="Arial" pitchFamily="34" charset="0"/>
              </a:rPr>
              <a:t>To develop and strengthen capacity to mobilise resources from diverse sources in order to enhance institutional and financial sustainability.</a:t>
            </a:r>
          </a:p>
          <a:p>
            <a:pPr lvl="0">
              <a:buNone/>
            </a:pPr>
            <a:endParaRPr lang="en-GB" sz="1600" dirty="0" smtClean="0">
              <a:latin typeface="Arial" pitchFamily="34" charset="0"/>
              <a:cs typeface="Arial" pitchFamily="34" charset="0"/>
            </a:endParaRPr>
          </a:p>
          <a:p>
            <a:pPr lvl="0"/>
            <a:r>
              <a:rPr lang="en-US" sz="1600" dirty="0" smtClean="0">
                <a:latin typeface="Arial" pitchFamily="34" charset="0"/>
                <a:cs typeface="Arial" pitchFamily="34" charset="0"/>
              </a:rPr>
              <a:t>To enhance the culture of managing institutional resources in a sound, accountable and sustainable manner.</a:t>
            </a:r>
          </a:p>
          <a:p>
            <a:pPr lvl="0">
              <a:buNone/>
            </a:pPr>
            <a:endParaRPr lang="en-GB" sz="2600" dirty="0" smtClean="0">
              <a:latin typeface="Arial" pitchFamily="34" charset="0"/>
              <a:cs typeface="Arial" pitchFamily="34" charset="0"/>
            </a:endParaRPr>
          </a:p>
          <a:p>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85800"/>
          </a:xfrm>
        </p:spPr>
        <p:txBody>
          <a:bodyPr>
            <a:noAutofit/>
          </a:bodyPr>
          <a:lstStyle/>
          <a:p>
            <a:pPr algn="ct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Specific Sustainability Strategies</a:t>
            </a:r>
            <a:endParaRPr lang="en-GB" sz="2000"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343400"/>
          </a:xfrm>
        </p:spPr>
        <p:txBody>
          <a:bodyPr>
            <a:normAutofit/>
          </a:bodyPr>
          <a:lstStyle/>
          <a:p>
            <a:pPr algn="ctr">
              <a:buNone/>
            </a:pPr>
            <a:endParaRPr lang="en-GB" sz="1400" dirty="0" smtClean="0">
              <a:latin typeface="Arial" pitchFamily="34" charset="0"/>
              <a:cs typeface="Arial" pitchFamily="34" charset="0"/>
            </a:endParaRPr>
          </a:p>
          <a:p>
            <a:pPr lvl="0"/>
            <a:r>
              <a:rPr lang="en-US" sz="1600" dirty="0" smtClean="0">
                <a:latin typeface="Arial" pitchFamily="34" charset="0"/>
                <a:cs typeface="Arial" pitchFamily="34" charset="0"/>
              </a:rPr>
              <a:t>MFF Ltd will draw on its experience in programming and meeting needs of the stakeholders and use this to demonstrate competence to partner with funding and other institutions, thereby expanding its funding base.</a:t>
            </a:r>
          </a:p>
          <a:p>
            <a:pPr lvl="0">
              <a:buNone/>
            </a:pPr>
            <a:endParaRPr lang="en-US" sz="1600" dirty="0" smtClean="0">
              <a:latin typeface="Arial" pitchFamily="34" charset="0"/>
              <a:cs typeface="Arial" pitchFamily="34" charset="0"/>
            </a:endParaRPr>
          </a:p>
          <a:p>
            <a:pPr lvl="0"/>
            <a:r>
              <a:rPr lang="en-US" sz="1600" dirty="0" smtClean="0">
                <a:latin typeface="Arial" pitchFamily="34" charset="0"/>
                <a:cs typeface="Arial" pitchFamily="34" charset="0"/>
              </a:rPr>
              <a:t>MFF Ltd </a:t>
            </a:r>
            <a:r>
              <a:rPr lang="en-US" sz="1600" dirty="0">
                <a:latin typeface="Arial" pitchFamily="34" charset="0"/>
                <a:cs typeface="Arial" pitchFamily="34" charset="0"/>
              </a:rPr>
              <a:t>will seek to demonstrate its relevance by ensuring that project proposals and other </a:t>
            </a:r>
            <a:r>
              <a:rPr lang="en-US" sz="1600" dirty="0" smtClean="0">
                <a:latin typeface="Arial" pitchFamily="34" charset="0"/>
                <a:cs typeface="Arial" pitchFamily="34" charset="0"/>
              </a:rPr>
              <a:t>documentations </a:t>
            </a:r>
            <a:r>
              <a:rPr lang="en-US" sz="1600" dirty="0">
                <a:latin typeface="Arial" pitchFamily="34" charset="0"/>
                <a:cs typeface="Arial" pitchFamily="34" charset="0"/>
              </a:rPr>
              <a:t>show clear understanding of underlying developmental challenges and best </a:t>
            </a:r>
            <a:r>
              <a:rPr lang="en-US" sz="1600" dirty="0" smtClean="0">
                <a:latin typeface="Arial" pitchFamily="34" charset="0"/>
                <a:cs typeface="Arial" pitchFamily="34" charset="0"/>
              </a:rPr>
              <a:t>practices </a:t>
            </a:r>
            <a:r>
              <a:rPr lang="en-US" sz="1600" dirty="0">
                <a:latin typeface="Arial" pitchFamily="34" charset="0"/>
                <a:cs typeface="Arial" pitchFamily="34" charset="0"/>
              </a:rPr>
              <a:t>in addressing </a:t>
            </a:r>
            <a:r>
              <a:rPr lang="en-US" sz="1600" dirty="0" smtClean="0">
                <a:latin typeface="Arial" pitchFamily="34" charset="0"/>
                <a:cs typeface="Arial" pitchFamily="34" charset="0"/>
              </a:rPr>
              <a:t>them.</a:t>
            </a:r>
          </a:p>
          <a:p>
            <a:pPr lvl="0"/>
            <a:endParaRPr lang="en-GB" sz="1600" dirty="0">
              <a:latin typeface="Arial" pitchFamily="34" charset="0"/>
              <a:cs typeface="Arial" pitchFamily="34" charset="0"/>
            </a:endParaRPr>
          </a:p>
          <a:p>
            <a:pPr lvl="0"/>
            <a:r>
              <a:rPr lang="en-US" sz="1600" dirty="0" smtClean="0">
                <a:latin typeface="Arial" pitchFamily="34" charset="0"/>
                <a:cs typeface="Arial" pitchFamily="34" charset="0"/>
              </a:rPr>
              <a:t>MFF Ltd </a:t>
            </a:r>
            <a:r>
              <a:rPr lang="en-US" sz="1600" dirty="0">
                <a:latin typeface="Arial" pitchFamily="34" charset="0"/>
                <a:cs typeface="Arial" pitchFamily="34" charset="0"/>
              </a:rPr>
              <a:t>will seek to tap into resources from a broad range of sources, including international agencies, local organisations, public and also private sectors as well as business </a:t>
            </a:r>
            <a:r>
              <a:rPr lang="en-US" sz="1600" dirty="0" smtClean="0">
                <a:latin typeface="Arial" pitchFamily="34" charset="0"/>
                <a:cs typeface="Arial" pitchFamily="34" charset="0"/>
              </a:rPr>
              <a:t>opportunities.</a:t>
            </a:r>
          </a:p>
          <a:p>
            <a:pPr lvl="0">
              <a:buNone/>
            </a:pPr>
            <a:endParaRPr lang="en-GB" sz="1600" dirty="0">
              <a:latin typeface="Arial" pitchFamily="34" charset="0"/>
              <a:cs typeface="Arial" pitchFamily="34" charset="0"/>
            </a:endParaRPr>
          </a:p>
          <a:p>
            <a:pPr lvl="0"/>
            <a:r>
              <a:rPr lang="en-US" sz="1600" dirty="0" smtClean="0">
                <a:latin typeface="Arial" pitchFamily="34" charset="0"/>
                <a:cs typeface="Arial" pitchFamily="34" charset="0"/>
              </a:rPr>
              <a:t>MFF Ltd </a:t>
            </a:r>
            <a:r>
              <a:rPr lang="en-US" sz="1600" dirty="0">
                <a:latin typeface="Arial" pitchFamily="34" charset="0"/>
                <a:cs typeface="Arial" pitchFamily="34" charset="0"/>
              </a:rPr>
              <a:t>will develop a mechanism for managing relations in such a way that they are sustained into the long term and so that these can assist in drawing in other </a:t>
            </a:r>
            <a:r>
              <a:rPr lang="en-US" sz="1600" dirty="0" smtClean="0">
                <a:latin typeface="Arial" pitchFamily="34" charset="0"/>
                <a:cs typeface="Arial" pitchFamily="34" charset="0"/>
              </a:rPr>
              <a:t>partners.</a:t>
            </a:r>
            <a:endParaRPr lang="en-GB" sz="1600" dirty="0">
              <a:latin typeface="Arial" pitchFamily="34" charset="0"/>
              <a:cs typeface="Arial" pitchFamily="34" charset="0"/>
            </a:endParaRPr>
          </a:p>
          <a:p>
            <a:pPr lvl="0"/>
            <a:endParaRPr lang="en-GB" sz="1600" dirty="0" smtClean="0">
              <a:latin typeface="Arial" pitchFamily="34" charset="0"/>
              <a:cs typeface="Arial" pitchFamily="34" charset="0"/>
            </a:endParaRP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935163"/>
          <a:ext cx="8229600" cy="4495800"/>
        </p:xfrm>
        <a:graphic>
          <a:graphicData uri="http://schemas.openxmlformats.org/drawingml/2006/table">
            <a:tbl>
              <a:tblPr firstRow="1" bandRow="1">
                <a:tableStyleId>{073A0DAA-6AF3-43AB-8588-CEC1D06C72B9}</a:tableStyleId>
              </a:tblPr>
              <a:tblGrid>
                <a:gridCol w="4114800"/>
                <a:gridCol w="4114800"/>
              </a:tblGrid>
              <a:tr h="2247900">
                <a:tc>
                  <a:txBody>
                    <a:bodyPr/>
                    <a:lstStyle/>
                    <a:p>
                      <a:endParaRPr lang="en-GB" dirty="0"/>
                    </a:p>
                  </a:txBody>
                  <a:tcPr/>
                </a:tc>
                <a:tc>
                  <a:txBody>
                    <a:bodyPr/>
                    <a:lstStyle/>
                    <a:p>
                      <a:endParaRPr lang="en-GB" dirty="0"/>
                    </a:p>
                  </a:txBody>
                  <a:tcPr/>
                </a:tc>
              </a:tr>
              <a:tr h="2247900">
                <a:tc>
                  <a:txBody>
                    <a:bodyPr/>
                    <a:lstStyle/>
                    <a:p>
                      <a:endParaRPr lang="en-GB" dirty="0"/>
                    </a:p>
                  </a:txBody>
                  <a:tcPr/>
                </a:tc>
                <a:tc>
                  <a:txBody>
                    <a:bodyPr/>
                    <a:lstStyle/>
                    <a:p>
                      <a:endParaRPr lang="en-GB" dirty="0"/>
                    </a:p>
                  </a:txBody>
                  <a:tcPr/>
                </a:tc>
              </a:tr>
            </a:tbl>
          </a:graphicData>
        </a:graphic>
      </p:graphicFrame>
      <p:graphicFrame>
        <p:nvGraphicFramePr>
          <p:cNvPr id="5" name="Table 4"/>
          <p:cNvGraphicFramePr>
            <a:graphicFrameLocks noGrp="1"/>
          </p:cNvGraphicFramePr>
          <p:nvPr/>
        </p:nvGraphicFramePr>
        <p:xfrm>
          <a:off x="228600" y="838201"/>
          <a:ext cx="8651240" cy="5562600"/>
        </p:xfrm>
        <a:graphic>
          <a:graphicData uri="http://schemas.openxmlformats.org/drawingml/2006/table">
            <a:tbl>
              <a:tblPr>
                <a:tableStyleId>{793D81CF-94F2-401A-BA57-92F5A7B2D0C5}</a:tableStyleId>
              </a:tblPr>
              <a:tblGrid>
                <a:gridCol w="4343400"/>
                <a:gridCol w="4307840"/>
              </a:tblGrid>
              <a:tr h="198363">
                <a:tc>
                  <a:txBody>
                    <a:bodyPr/>
                    <a:lstStyle/>
                    <a:p>
                      <a:pPr marL="0" marR="0">
                        <a:spcBef>
                          <a:spcPts val="600"/>
                        </a:spcBef>
                        <a:spcAft>
                          <a:spcPts val="600"/>
                        </a:spcAft>
                      </a:pPr>
                      <a:r>
                        <a:rPr lang="en-US" sz="1000" b="1" dirty="0">
                          <a:solidFill>
                            <a:schemeClr val="tx1"/>
                          </a:solidFill>
                          <a:latin typeface="Arial" pitchFamily="34" charset="0"/>
                          <a:ea typeface="Calibri"/>
                          <a:cs typeface="Arial" pitchFamily="34" charset="0"/>
                        </a:rPr>
                        <a:t>Outputs</a:t>
                      </a:r>
                      <a:endParaRPr lang="en-GB" sz="1000" b="1" dirty="0">
                        <a:solidFill>
                          <a:schemeClr val="tx1"/>
                        </a:solidFill>
                        <a:latin typeface="Arial" pitchFamily="34" charset="0"/>
                        <a:ea typeface="Calibri"/>
                        <a:cs typeface="Arial" pitchFamily="34"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spcBef>
                          <a:spcPts val="600"/>
                        </a:spcBef>
                        <a:spcAft>
                          <a:spcPts val="600"/>
                        </a:spcAft>
                      </a:pPr>
                      <a:r>
                        <a:rPr lang="en-US" sz="1000" b="1" dirty="0">
                          <a:solidFill>
                            <a:schemeClr val="tx1"/>
                          </a:solidFill>
                          <a:latin typeface="Arial" pitchFamily="34" charset="0"/>
                          <a:ea typeface="Calibri"/>
                          <a:cs typeface="Arial" pitchFamily="34" charset="0"/>
                        </a:rPr>
                        <a:t>Outcomes</a:t>
                      </a:r>
                      <a:endParaRPr lang="en-GB" sz="1000" b="1" dirty="0">
                        <a:solidFill>
                          <a:schemeClr val="tx1"/>
                        </a:solidFill>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tcPr>
                </a:tc>
              </a:tr>
              <a:tr h="1955316">
                <a:tc>
                  <a:txBody>
                    <a:bodyPr/>
                    <a:lstStyle/>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Partnerships and collaborations well documented.</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Prudent financial management and utilization of resources institutionalized.</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Resource mobilization plan developed and operationalized.</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Business plan developed and implemented.</a:t>
                      </a:r>
                      <a:endParaRPr lang="en-GB" sz="1000" dirty="0">
                        <a:latin typeface="Arial" pitchFamily="34" charset="0"/>
                        <a:ea typeface="Calibri"/>
                        <a:cs typeface="Arial" pitchFamily="34"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Improved collaborations and partnerships.</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Partnership agreements and signed MOUs.</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Strengthened autonomy of </a:t>
                      </a:r>
                      <a:r>
                        <a:rPr lang="en-US" sz="1000" dirty="0" smtClean="0">
                          <a:solidFill>
                            <a:srgbClr val="000000"/>
                          </a:solidFill>
                          <a:latin typeface="Arial" pitchFamily="34" charset="0"/>
                          <a:ea typeface="Calibri"/>
                          <a:cs typeface="Arial" pitchFamily="34" charset="0"/>
                        </a:rPr>
                        <a:t>the</a:t>
                      </a:r>
                      <a:r>
                        <a:rPr lang="en-US" sz="1000" baseline="0" dirty="0" smtClean="0">
                          <a:solidFill>
                            <a:srgbClr val="000000"/>
                          </a:solidFill>
                          <a:latin typeface="Arial" pitchFamily="34" charset="0"/>
                          <a:ea typeface="Calibri"/>
                          <a:cs typeface="Arial" pitchFamily="34" charset="0"/>
                        </a:rPr>
                        <a:t> </a:t>
                      </a:r>
                      <a:r>
                        <a:rPr lang="en-US" sz="1000" dirty="0" smtClean="0">
                          <a:solidFill>
                            <a:srgbClr val="000000"/>
                          </a:solidFill>
                          <a:latin typeface="Arial" pitchFamily="34" charset="0"/>
                          <a:ea typeface="Calibri"/>
                          <a:cs typeface="Arial" pitchFamily="34" charset="0"/>
                        </a:rPr>
                        <a:t>organization</a:t>
                      </a:r>
                      <a:r>
                        <a:rPr lang="en-US" sz="1000" dirty="0">
                          <a:solidFill>
                            <a:srgbClr val="000000"/>
                          </a:solidFill>
                          <a:latin typeface="Arial" pitchFamily="34" charset="0"/>
                          <a:ea typeface="Calibri"/>
                          <a:cs typeface="Arial" pitchFamily="34" charset="0"/>
                        </a:rPr>
                        <a:t>.</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Diversified funding base to include donors and self financing ventures.</a:t>
                      </a:r>
                      <a:endParaRPr lang="en-GB" sz="1000" dirty="0">
                        <a:latin typeface="Arial" pitchFamily="34" charset="0"/>
                        <a:ea typeface="Calibri"/>
                        <a:cs typeface="Arial" pitchFamily="34" charset="0"/>
                      </a:endParaRPr>
                    </a:p>
                  </a:txBody>
                  <a:tcPr marL="68580" marR="68580" marT="0" marB="0">
                    <a:lnL w="12700" cap="flat" cmpd="sng" algn="ctr">
                      <a:solidFill>
                        <a:schemeClr val="tx1"/>
                      </a:solidFill>
                      <a:prstDash val="solid"/>
                      <a:round/>
                      <a:headEnd type="none" w="med" len="med"/>
                      <a:tailEnd type="none" w="med" len="med"/>
                    </a:lnL>
                  </a:tcPr>
                </a:tc>
              </a:tr>
              <a:tr h="273347">
                <a:tc gridSpan="2">
                  <a:txBody>
                    <a:bodyPr/>
                    <a:lstStyle/>
                    <a:p>
                      <a:r>
                        <a:rPr lang="en-US" sz="1000" b="1" kern="1200" dirty="0" smtClean="0">
                          <a:solidFill>
                            <a:schemeClr val="dk1"/>
                          </a:solidFill>
                          <a:latin typeface="Arial" pitchFamily="34" charset="0"/>
                          <a:ea typeface="+mn-ea"/>
                          <a:cs typeface="Arial" pitchFamily="34" charset="0"/>
                        </a:rPr>
                        <a:t>Activities</a:t>
                      </a:r>
                      <a:endParaRPr lang="en-GB" sz="10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hMerge="1">
                  <a:txBody>
                    <a:bodyPr/>
                    <a:lstStyle/>
                    <a:p>
                      <a:endParaRPr lang="en-GB"/>
                    </a:p>
                  </a:txBody>
                  <a:tcPr/>
                </a:tc>
              </a:tr>
              <a:tr h="3135574">
                <a:tc>
                  <a:txBody>
                    <a:bodyPr/>
                    <a:lstStyle/>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Establish a resource mobilization team that includes the Board and </a:t>
                      </a:r>
                      <a:r>
                        <a:rPr lang="en-US" sz="1000" dirty="0" smtClean="0">
                          <a:solidFill>
                            <a:srgbClr val="000000"/>
                          </a:solidFill>
                          <a:latin typeface="Arial" pitchFamily="34" charset="0"/>
                          <a:ea typeface="Calibri"/>
                          <a:cs typeface="Arial" pitchFamily="34" charset="0"/>
                        </a:rPr>
                        <a:t>Management</a:t>
                      </a:r>
                      <a:r>
                        <a:rPr lang="en-US" sz="1000" dirty="0">
                          <a:solidFill>
                            <a:srgbClr val="000000"/>
                          </a:solidFill>
                          <a:latin typeface="Arial" pitchFamily="34" charset="0"/>
                          <a:ea typeface="Calibri"/>
                          <a:cs typeface="Arial" pitchFamily="34" charset="0"/>
                        </a:rPr>
                        <a:t>;</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Assess resource needs of </a:t>
                      </a:r>
                      <a:r>
                        <a:rPr lang="en-US" sz="1000" dirty="0" smtClean="0">
                          <a:solidFill>
                            <a:srgbClr val="000000"/>
                          </a:solidFill>
                          <a:latin typeface="Arial" pitchFamily="34" charset="0"/>
                          <a:ea typeface="Calibri"/>
                          <a:cs typeface="Arial" pitchFamily="34" charset="0"/>
                        </a:rPr>
                        <a:t>MFF</a:t>
                      </a:r>
                      <a:r>
                        <a:rPr lang="en-US" sz="1000" baseline="0" dirty="0" smtClean="0">
                          <a:solidFill>
                            <a:srgbClr val="000000"/>
                          </a:solidFill>
                          <a:latin typeface="Arial" pitchFamily="34" charset="0"/>
                          <a:ea typeface="Calibri"/>
                          <a:cs typeface="Arial" pitchFamily="34" charset="0"/>
                        </a:rPr>
                        <a:t> Ltd.</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Develop a resource mobilization plan;</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Orient staff in sound financial management practices;</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Train staff in resource mobilization;</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Develop a partnership policy;</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Prepare a register of partners;</a:t>
                      </a:r>
                      <a:endParaRPr lang="en-GB" sz="1000" dirty="0">
                        <a:latin typeface="Arial" pitchFamily="34" charset="0"/>
                        <a:ea typeface="Calibri"/>
                        <a:cs typeface="Arial" pitchFamily="34" charset="0"/>
                      </a:endParaRPr>
                    </a:p>
                    <a:p>
                      <a:pPr marL="342900" marR="0" lvl="0" indent="-342900">
                        <a:lnSpc>
                          <a:spcPct val="115000"/>
                        </a:lnSpc>
                        <a:spcBef>
                          <a:spcPts val="600"/>
                        </a:spcBef>
                        <a:spcAft>
                          <a:spcPts val="600"/>
                        </a:spcAft>
                        <a:buFont typeface="+mj-lt"/>
                        <a:buAutoNum type="romanLcPeriod"/>
                      </a:pPr>
                      <a:r>
                        <a:rPr lang="en-US" sz="1000" dirty="0">
                          <a:solidFill>
                            <a:srgbClr val="000000"/>
                          </a:solidFill>
                          <a:latin typeface="Arial" pitchFamily="34" charset="0"/>
                          <a:ea typeface="Calibri"/>
                          <a:cs typeface="Arial" pitchFamily="34" charset="0"/>
                        </a:rPr>
                        <a:t>Identify &amp; Sign MOUs with selected partners </a:t>
                      </a:r>
                      <a:endParaRPr lang="en-GB" sz="1000" dirty="0">
                        <a:latin typeface="Arial" pitchFamily="34" charset="0"/>
                        <a:ea typeface="Calibri"/>
                        <a:cs typeface="Arial"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lvl="0"/>
                      <a:r>
                        <a:rPr lang="en-US" sz="1000" kern="1200" dirty="0" smtClean="0">
                          <a:solidFill>
                            <a:schemeClr val="dk1"/>
                          </a:solidFill>
                          <a:latin typeface="Arial" pitchFamily="34" charset="0"/>
                          <a:ea typeface="+mn-ea"/>
                          <a:cs typeface="Arial" pitchFamily="34" charset="0"/>
                        </a:rPr>
                        <a:t>ix. Assign responsibilities for managing  partnerships and</a:t>
                      </a:r>
                      <a:r>
                        <a:rPr lang="en-US" sz="1000" kern="1200" baseline="0" dirty="0" smtClean="0">
                          <a:solidFill>
                            <a:schemeClr val="dk1"/>
                          </a:solidFill>
                          <a:latin typeface="Arial" pitchFamily="34" charset="0"/>
                          <a:ea typeface="+mn-ea"/>
                          <a:cs typeface="Arial" pitchFamily="34" charset="0"/>
                        </a:rPr>
                        <a:t> </a:t>
                      </a:r>
                      <a:r>
                        <a:rPr lang="en-US" sz="1000" kern="1200" dirty="0" smtClean="0">
                          <a:solidFill>
                            <a:schemeClr val="dk1"/>
                          </a:solidFill>
                          <a:latin typeface="Arial" pitchFamily="34" charset="0"/>
                          <a:ea typeface="+mn-ea"/>
                          <a:cs typeface="Arial" pitchFamily="34" charset="0"/>
                        </a:rPr>
                        <a:t>collaborations;</a:t>
                      </a:r>
                    </a:p>
                    <a:p>
                      <a:pPr lvl="0"/>
                      <a:endParaRPr lang="en-GB" sz="1000" kern="1200" dirty="0" smtClean="0">
                        <a:solidFill>
                          <a:schemeClr val="dk1"/>
                        </a:solidFill>
                        <a:latin typeface="Arial" pitchFamily="34" charset="0"/>
                        <a:ea typeface="+mn-ea"/>
                        <a:cs typeface="Arial" pitchFamily="34" charset="0"/>
                      </a:endParaRPr>
                    </a:p>
                    <a:p>
                      <a:pPr marL="400050" lvl="0" indent="-400050">
                        <a:buNone/>
                      </a:pPr>
                      <a:r>
                        <a:rPr lang="en-US" sz="1000" kern="1200" dirty="0" smtClean="0">
                          <a:solidFill>
                            <a:schemeClr val="dk1"/>
                          </a:solidFill>
                          <a:latin typeface="Arial" pitchFamily="34" charset="0"/>
                          <a:ea typeface="+mn-ea"/>
                          <a:cs typeface="Arial" pitchFamily="34" charset="0"/>
                        </a:rPr>
                        <a:t>x.</a:t>
                      </a:r>
                      <a:r>
                        <a:rPr lang="en-US" sz="1000" kern="1200" baseline="0" dirty="0" smtClean="0">
                          <a:solidFill>
                            <a:schemeClr val="dk1"/>
                          </a:solidFill>
                          <a:latin typeface="Arial" pitchFamily="34" charset="0"/>
                          <a:ea typeface="+mn-ea"/>
                          <a:cs typeface="Arial" pitchFamily="34" charset="0"/>
                        </a:rPr>
                        <a:t> </a:t>
                      </a:r>
                      <a:r>
                        <a:rPr lang="en-US" sz="1000" kern="1200" dirty="0" smtClean="0">
                          <a:solidFill>
                            <a:schemeClr val="dk1"/>
                          </a:solidFill>
                          <a:latin typeface="Arial" pitchFamily="34" charset="0"/>
                          <a:ea typeface="+mn-ea"/>
                          <a:cs typeface="Arial" pitchFamily="34" charset="0"/>
                        </a:rPr>
                        <a:t>Assess the performance of the partnerships and collaborations;</a:t>
                      </a:r>
                    </a:p>
                    <a:p>
                      <a:pPr marL="400050" lvl="0" indent="-400050">
                        <a:buNone/>
                      </a:pPr>
                      <a:endParaRPr lang="en-GB" sz="1000" kern="1200" dirty="0" smtClean="0">
                        <a:solidFill>
                          <a:schemeClr val="dk1"/>
                        </a:solidFill>
                        <a:latin typeface="Arial" pitchFamily="34" charset="0"/>
                        <a:ea typeface="+mn-ea"/>
                        <a:cs typeface="Arial" pitchFamily="34" charset="0"/>
                      </a:endParaRPr>
                    </a:p>
                    <a:p>
                      <a:pPr lvl="0"/>
                      <a:r>
                        <a:rPr lang="en-US" sz="1000" kern="1200" dirty="0" smtClean="0">
                          <a:solidFill>
                            <a:schemeClr val="dk1"/>
                          </a:solidFill>
                          <a:latin typeface="Arial" pitchFamily="34" charset="0"/>
                          <a:ea typeface="+mn-ea"/>
                          <a:cs typeface="Arial" pitchFamily="34" charset="0"/>
                        </a:rPr>
                        <a:t>xi. Strengthen financial management procedures;</a:t>
                      </a:r>
                    </a:p>
                    <a:p>
                      <a:pPr lvl="0"/>
                      <a:r>
                        <a:rPr lang="en-US" sz="1000" kern="1200" dirty="0" smtClean="0">
                          <a:solidFill>
                            <a:schemeClr val="dk1"/>
                          </a:solidFill>
                          <a:latin typeface="Arial" pitchFamily="34" charset="0"/>
                          <a:ea typeface="+mn-ea"/>
                          <a:cs typeface="Arial" pitchFamily="34" charset="0"/>
                        </a:rPr>
                        <a:t> </a:t>
                      </a:r>
                      <a:endParaRPr lang="en-GB" sz="1000" kern="1200" dirty="0" smtClean="0">
                        <a:solidFill>
                          <a:schemeClr val="dk1"/>
                        </a:solidFill>
                        <a:latin typeface="Arial" pitchFamily="34" charset="0"/>
                        <a:ea typeface="+mn-ea"/>
                        <a:cs typeface="Arial" pitchFamily="34" charset="0"/>
                      </a:endParaRPr>
                    </a:p>
                    <a:p>
                      <a:pPr lvl="0"/>
                      <a:r>
                        <a:rPr lang="en-US" sz="1000" kern="1200" dirty="0" smtClean="0">
                          <a:solidFill>
                            <a:schemeClr val="dk1"/>
                          </a:solidFill>
                          <a:latin typeface="Arial" pitchFamily="34" charset="0"/>
                          <a:ea typeface="+mn-ea"/>
                          <a:cs typeface="Arial" pitchFamily="34" charset="0"/>
                        </a:rPr>
                        <a:t>xii. Train staff in business and investment management;</a:t>
                      </a:r>
                    </a:p>
                    <a:p>
                      <a:pPr lvl="0"/>
                      <a:endParaRPr lang="en-GB" sz="1000" kern="1200" dirty="0" smtClean="0">
                        <a:solidFill>
                          <a:schemeClr val="dk1"/>
                        </a:solidFill>
                        <a:latin typeface="Arial" pitchFamily="34" charset="0"/>
                        <a:ea typeface="+mn-ea"/>
                        <a:cs typeface="Arial" pitchFamily="34" charset="0"/>
                      </a:endParaRPr>
                    </a:p>
                    <a:p>
                      <a:pPr lvl="0"/>
                      <a:r>
                        <a:rPr lang="en-US" sz="1000" kern="1200" dirty="0" smtClean="0">
                          <a:solidFill>
                            <a:schemeClr val="dk1"/>
                          </a:solidFill>
                          <a:latin typeface="Arial" pitchFamily="34" charset="0"/>
                          <a:ea typeface="+mn-ea"/>
                          <a:cs typeface="Arial" pitchFamily="34" charset="0"/>
                        </a:rPr>
                        <a:t>xiii. Develop an investment policy, strategy and plan; and</a:t>
                      </a:r>
                    </a:p>
                    <a:p>
                      <a:pPr lvl="0"/>
                      <a:endParaRPr lang="en-GB" sz="1000" kern="1200" dirty="0" smtClean="0">
                        <a:solidFill>
                          <a:schemeClr val="dk1"/>
                        </a:solidFill>
                        <a:latin typeface="Arial" pitchFamily="34" charset="0"/>
                        <a:ea typeface="+mn-ea"/>
                        <a:cs typeface="Arial" pitchFamily="34" charset="0"/>
                      </a:endParaRPr>
                    </a:p>
                    <a:p>
                      <a:r>
                        <a:rPr lang="en-US" sz="1000" kern="1200" dirty="0" smtClean="0">
                          <a:solidFill>
                            <a:schemeClr val="dk1"/>
                          </a:solidFill>
                          <a:latin typeface="Arial" pitchFamily="34" charset="0"/>
                          <a:ea typeface="+mn-ea"/>
                          <a:cs typeface="Arial" pitchFamily="34" charset="0"/>
                        </a:rPr>
                        <a:t>xiv. Implement an investment plan.</a:t>
                      </a:r>
                    </a:p>
                    <a:p>
                      <a:r>
                        <a:rPr lang="en-US" sz="1000" kern="1200" dirty="0" smtClean="0">
                          <a:solidFill>
                            <a:schemeClr val="dk1"/>
                          </a:solidFill>
                          <a:latin typeface="Arial" pitchFamily="34" charset="0"/>
                          <a:ea typeface="+mn-ea"/>
                          <a:cs typeface="Arial" pitchFamily="34" charset="0"/>
                        </a:rPr>
                        <a:t>xv. Train</a:t>
                      </a:r>
                      <a:r>
                        <a:rPr lang="en-US" sz="1000" kern="1200" baseline="0" dirty="0" smtClean="0">
                          <a:solidFill>
                            <a:schemeClr val="dk1"/>
                          </a:solidFill>
                          <a:latin typeface="Arial" pitchFamily="34" charset="0"/>
                          <a:ea typeface="+mn-ea"/>
                          <a:cs typeface="Arial" pitchFamily="34" charset="0"/>
                        </a:rPr>
                        <a:t> staff  in Nutrition , Processing and Value Addition to produce.</a:t>
                      </a:r>
                    </a:p>
                    <a:p>
                      <a:r>
                        <a:rPr lang="en-US" sz="1000" kern="1200" baseline="0" dirty="0" smtClean="0">
                          <a:solidFill>
                            <a:schemeClr val="dk1"/>
                          </a:solidFill>
                          <a:latin typeface="Arial" pitchFamily="34" charset="0"/>
                          <a:ea typeface="+mn-ea"/>
                          <a:cs typeface="Arial" pitchFamily="34" charset="0"/>
                        </a:rPr>
                        <a:t>xvi. Enhance Agricultural Diversification  of Crops.</a:t>
                      </a:r>
                      <a:endParaRPr lang="en-GB" sz="10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sz="1800" b="1" dirty="0"/>
              <a:t>Roles, Responsibilities and Processes for the Implementation of the Sustainability Strategy</a:t>
            </a:r>
            <a:r>
              <a:rPr lang="en-GB" sz="1800" dirty="0"/>
              <a:t/>
            </a:r>
            <a:br>
              <a:rPr lang="en-GB" sz="1800" dirty="0"/>
            </a:br>
            <a:endParaRPr lang="en-GB" sz="1800" dirty="0"/>
          </a:p>
        </p:txBody>
      </p:sp>
      <p:sp>
        <p:nvSpPr>
          <p:cNvPr id="3" name="Content Placeholder 2"/>
          <p:cNvSpPr>
            <a:spLocks noGrp="1"/>
          </p:cNvSpPr>
          <p:nvPr>
            <p:ph idx="1"/>
          </p:nvPr>
        </p:nvSpPr>
        <p:spPr>
          <a:xfrm>
            <a:off x="457200" y="990600"/>
            <a:ext cx="8686800" cy="5410200"/>
          </a:xfrm>
        </p:spPr>
        <p:txBody>
          <a:bodyPr>
            <a:noAutofit/>
          </a:bodyPr>
          <a:lstStyle/>
          <a:p>
            <a:pPr algn="just">
              <a:buNone/>
            </a:pPr>
            <a:r>
              <a:rPr lang="en-GB" sz="1200" dirty="0">
                <a:latin typeface="Arial" pitchFamily="34" charset="0"/>
                <a:cs typeface="Arial" pitchFamily="34" charset="0"/>
              </a:rPr>
              <a:t>It is important to recognise that successful implementation of this sustainability strategy will require that all </a:t>
            </a:r>
            <a:endParaRPr lang="en-GB" sz="1200" dirty="0" smtClean="0">
              <a:latin typeface="Arial" pitchFamily="34" charset="0"/>
              <a:cs typeface="Arial" pitchFamily="34" charset="0"/>
            </a:endParaRPr>
          </a:p>
          <a:p>
            <a:pPr algn="just">
              <a:buNone/>
            </a:pPr>
            <a:r>
              <a:rPr lang="en-GB" sz="1200" dirty="0" smtClean="0">
                <a:latin typeface="Arial" pitchFamily="34" charset="0"/>
                <a:cs typeface="Arial" pitchFamily="34" charset="0"/>
              </a:rPr>
              <a:t>The various </a:t>
            </a:r>
            <a:r>
              <a:rPr lang="en-GB" sz="1200" dirty="0">
                <a:latin typeface="Arial" pitchFamily="34" charset="0"/>
                <a:cs typeface="Arial" pitchFamily="34" charset="0"/>
              </a:rPr>
              <a:t>parties to it fully appreciate the different </a:t>
            </a:r>
            <a:r>
              <a:rPr lang="en-GB" sz="1200" dirty="0" smtClean="0">
                <a:latin typeface="Arial" pitchFamily="34" charset="0"/>
                <a:cs typeface="Arial" pitchFamily="34" charset="0"/>
              </a:rPr>
              <a:t>roles, responsibilities </a:t>
            </a:r>
            <a:r>
              <a:rPr lang="en-GB" sz="1200" dirty="0">
                <a:latin typeface="Arial" pitchFamily="34" charset="0"/>
                <a:cs typeface="Arial" pitchFamily="34" charset="0"/>
              </a:rPr>
              <a:t>and processes involved</a:t>
            </a:r>
            <a:r>
              <a:rPr lang="en-GB" sz="1200" dirty="0" smtClean="0">
                <a:latin typeface="Arial" pitchFamily="34" charset="0"/>
                <a:cs typeface="Arial" pitchFamily="34" charset="0"/>
              </a:rPr>
              <a:t>.</a:t>
            </a:r>
          </a:p>
          <a:p>
            <a:pPr algn="just">
              <a:buNone/>
            </a:pPr>
            <a:endParaRPr lang="en-GB" sz="1200" dirty="0">
              <a:latin typeface="Arial" pitchFamily="34" charset="0"/>
              <a:cs typeface="Arial" pitchFamily="34" charset="0"/>
            </a:endParaRPr>
          </a:p>
          <a:p>
            <a:pPr algn="just">
              <a:buNone/>
            </a:pPr>
            <a:r>
              <a:rPr lang="en-GB" sz="1200" b="1" dirty="0">
                <a:latin typeface="Arial" pitchFamily="34" charset="0"/>
                <a:cs typeface="Arial" pitchFamily="34" charset="0"/>
              </a:rPr>
              <a:t>Roles and Responsibilities</a:t>
            </a:r>
            <a:endParaRPr lang="en-GB" sz="1200" dirty="0">
              <a:latin typeface="Arial" pitchFamily="34" charset="0"/>
              <a:cs typeface="Arial" pitchFamily="34" charset="0"/>
            </a:endParaRPr>
          </a:p>
          <a:p>
            <a:pPr marL="571500" lvl="0" indent="-571500" algn="just">
              <a:buNone/>
            </a:pPr>
            <a:r>
              <a:rPr lang="en-GB" sz="1200" b="1" i="1" dirty="0" err="1" smtClean="0">
                <a:latin typeface="Arial" pitchFamily="34" charset="0"/>
                <a:cs typeface="Arial" pitchFamily="34" charset="0"/>
              </a:rPr>
              <a:t>i</a:t>
            </a:r>
            <a:r>
              <a:rPr lang="en-GB" sz="1200" b="1" i="1" dirty="0" smtClean="0">
                <a:latin typeface="Arial" pitchFamily="34" charset="0"/>
                <a:cs typeface="Arial" pitchFamily="34" charset="0"/>
              </a:rPr>
              <a:t>. 	The  Advisory Board</a:t>
            </a:r>
            <a:endParaRPr lang="en-GB" sz="1200" dirty="0">
              <a:latin typeface="Arial" pitchFamily="34" charset="0"/>
              <a:cs typeface="Arial" pitchFamily="34" charset="0"/>
            </a:endParaRPr>
          </a:p>
          <a:p>
            <a:pPr algn="just">
              <a:buNone/>
            </a:pPr>
            <a:r>
              <a:rPr lang="en-GB" sz="1200" dirty="0">
                <a:latin typeface="Arial" pitchFamily="34" charset="0"/>
                <a:cs typeface="Arial" pitchFamily="34" charset="0"/>
              </a:rPr>
              <a:t>The </a:t>
            </a:r>
            <a:r>
              <a:rPr lang="en-GB" sz="1200" dirty="0" smtClean="0">
                <a:latin typeface="Arial" pitchFamily="34" charset="0"/>
                <a:cs typeface="Arial" pitchFamily="34" charset="0"/>
              </a:rPr>
              <a:t> Advisory Board </a:t>
            </a:r>
            <a:r>
              <a:rPr lang="en-GB" sz="1200" dirty="0">
                <a:latin typeface="Arial" pitchFamily="34" charset="0"/>
                <a:cs typeface="Arial" pitchFamily="34" charset="0"/>
              </a:rPr>
              <a:t>are the custodians of the overall </a:t>
            </a:r>
            <a:r>
              <a:rPr lang="en-GB" sz="1200" dirty="0" smtClean="0">
                <a:latin typeface="Arial" pitchFamily="34" charset="0"/>
                <a:cs typeface="Arial" pitchFamily="34" charset="0"/>
              </a:rPr>
              <a:t>MFF Ltd global </a:t>
            </a:r>
            <a:r>
              <a:rPr lang="en-GB" sz="1200" dirty="0">
                <a:latin typeface="Arial" pitchFamily="34" charset="0"/>
                <a:cs typeface="Arial" pitchFamily="34" charset="0"/>
              </a:rPr>
              <a:t>vision and mission. Because of this role, they will </a:t>
            </a:r>
            <a:r>
              <a:rPr lang="en-GB" sz="1200" dirty="0" smtClean="0">
                <a:latin typeface="Arial" pitchFamily="34" charset="0"/>
                <a:cs typeface="Arial" pitchFamily="34" charset="0"/>
              </a:rPr>
              <a:t>retain</a:t>
            </a:r>
          </a:p>
          <a:p>
            <a:pPr algn="just">
              <a:buNone/>
            </a:pPr>
            <a:r>
              <a:rPr lang="en-GB" sz="1200" dirty="0" smtClean="0">
                <a:latin typeface="Arial" pitchFamily="34" charset="0"/>
                <a:cs typeface="Arial" pitchFamily="34" charset="0"/>
              </a:rPr>
              <a:t>the responsibility </a:t>
            </a:r>
            <a:r>
              <a:rPr lang="en-GB" sz="1200" dirty="0">
                <a:latin typeface="Arial" pitchFamily="34" charset="0"/>
                <a:cs typeface="Arial" pitchFamily="34" charset="0"/>
              </a:rPr>
              <a:t>to provide guidance </a:t>
            </a:r>
            <a:r>
              <a:rPr lang="en-GB" sz="1200" dirty="0" smtClean="0">
                <a:latin typeface="Arial" pitchFamily="34" charset="0"/>
                <a:cs typeface="Arial" pitchFamily="34" charset="0"/>
              </a:rPr>
              <a:t>on </a:t>
            </a:r>
            <a:r>
              <a:rPr lang="en-GB" sz="1200" dirty="0">
                <a:latin typeface="Arial" pitchFamily="34" charset="0"/>
                <a:cs typeface="Arial" pitchFamily="34" charset="0"/>
              </a:rPr>
              <a:t>all major processes that have a bearing on the overall global vision </a:t>
            </a:r>
            <a:endParaRPr lang="en-GB" sz="1200" dirty="0" smtClean="0">
              <a:latin typeface="Arial" pitchFamily="34" charset="0"/>
              <a:cs typeface="Arial" pitchFamily="34" charset="0"/>
            </a:endParaRPr>
          </a:p>
          <a:p>
            <a:pPr algn="just">
              <a:buNone/>
            </a:pPr>
            <a:r>
              <a:rPr lang="en-GB" sz="1200" dirty="0" smtClean="0">
                <a:latin typeface="Arial" pitchFamily="34" charset="0"/>
                <a:cs typeface="Arial" pitchFamily="34" charset="0"/>
              </a:rPr>
              <a:t>and  mission.</a:t>
            </a:r>
            <a:endParaRPr lang="en-GB" sz="1200" dirty="0">
              <a:latin typeface="Arial" pitchFamily="34" charset="0"/>
              <a:cs typeface="Arial" pitchFamily="34" charset="0"/>
            </a:endParaRPr>
          </a:p>
          <a:p>
            <a:pPr algn="just">
              <a:buNone/>
            </a:pPr>
            <a:endParaRPr lang="en-GB" sz="1200" dirty="0" smtClean="0">
              <a:latin typeface="Arial" pitchFamily="34" charset="0"/>
              <a:cs typeface="Arial" pitchFamily="34" charset="0"/>
            </a:endParaRPr>
          </a:p>
          <a:p>
            <a:pPr algn="just">
              <a:buNone/>
            </a:pPr>
            <a:r>
              <a:rPr lang="en-GB" sz="1200" dirty="0" smtClean="0">
                <a:latin typeface="Arial" pitchFamily="34" charset="0"/>
                <a:cs typeface="Arial" pitchFamily="34" charset="0"/>
              </a:rPr>
              <a:t>The  Advisory Board </a:t>
            </a:r>
            <a:r>
              <a:rPr lang="en-GB" sz="1200" dirty="0">
                <a:latin typeface="Arial" pitchFamily="34" charset="0"/>
                <a:cs typeface="Arial" pitchFamily="34" charset="0"/>
              </a:rPr>
              <a:t>have an oversight role over </a:t>
            </a:r>
            <a:r>
              <a:rPr lang="en-GB" sz="1200" dirty="0" smtClean="0">
                <a:latin typeface="Arial" pitchFamily="34" charset="0"/>
                <a:cs typeface="Arial" pitchFamily="34" charset="0"/>
              </a:rPr>
              <a:t> MFF Ltd Zambia</a:t>
            </a:r>
            <a:r>
              <a:rPr lang="en-GB" sz="1200" dirty="0">
                <a:latin typeface="Arial" pitchFamily="34" charset="0"/>
                <a:cs typeface="Arial" pitchFamily="34" charset="0"/>
              </a:rPr>
              <a:t>. They have fiduciary responsibility over </a:t>
            </a:r>
            <a:r>
              <a:rPr lang="en-GB" sz="1200" dirty="0" smtClean="0">
                <a:latin typeface="Arial" pitchFamily="34" charset="0"/>
                <a:cs typeface="Arial" pitchFamily="34" charset="0"/>
              </a:rPr>
              <a:t>the </a:t>
            </a:r>
          </a:p>
          <a:p>
            <a:pPr algn="just">
              <a:buNone/>
            </a:pPr>
            <a:r>
              <a:rPr lang="en-GB" sz="1200" dirty="0" smtClean="0">
                <a:latin typeface="Arial" pitchFamily="34" charset="0"/>
                <a:cs typeface="Arial" pitchFamily="34" charset="0"/>
              </a:rPr>
              <a:t>Institution and </a:t>
            </a:r>
            <a:r>
              <a:rPr lang="en-GB" sz="1200" dirty="0">
                <a:latin typeface="Arial" pitchFamily="34" charset="0"/>
                <a:cs typeface="Arial" pitchFamily="34" charset="0"/>
              </a:rPr>
              <a:t>are therefore expected </a:t>
            </a:r>
            <a:r>
              <a:rPr lang="en-GB" sz="1200" dirty="0" smtClean="0">
                <a:latin typeface="Arial" pitchFamily="34" charset="0"/>
                <a:cs typeface="Arial" pitchFamily="34" charset="0"/>
              </a:rPr>
              <a:t>to function </a:t>
            </a:r>
            <a:r>
              <a:rPr lang="en-GB" sz="1200" dirty="0">
                <a:latin typeface="Arial" pitchFamily="34" charset="0"/>
                <a:cs typeface="Arial" pitchFamily="34" charset="0"/>
              </a:rPr>
              <a:t>in such a manner as to ensure that the institution </a:t>
            </a:r>
            <a:r>
              <a:rPr lang="en-GB" sz="1200" dirty="0" smtClean="0">
                <a:latin typeface="Arial" pitchFamily="34" charset="0"/>
                <a:cs typeface="Arial" pitchFamily="34" charset="0"/>
              </a:rPr>
              <a:t>operates </a:t>
            </a:r>
          </a:p>
          <a:p>
            <a:pPr algn="just">
              <a:buNone/>
            </a:pPr>
            <a:r>
              <a:rPr lang="en-GB" sz="1200" dirty="0" smtClean="0">
                <a:latin typeface="Arial" pitchFamily="34" charset="0"/>
                <a:cs typeface="Arial" pitchFamily="34" charset="0"/>
              </a:rPr>
              <a:t>within its objectives</a:t>
            </a:r>
            <a:r>
              <a:rPr lang="en-GB" sz="1200" dirty="0">
                <a:latin typeface="Arial" pitchFamily="34" charset="0"/>
                <a:cs typeface="Arial" pitchFamily="34" charset="0"/>
              </a:rPr>
              <a:t>, core values, established norms, laws and practices.</a:t>
            </a:r>
          </a:p>
          <a:p>
            <a:pPr lvl="0">
              <a:buNone/>
            </a:pPr>
            <a:endParaRPr lang="en-GB" sz="1200" b="1" i="1" dirty="0" smtClean="0">
              <a:latin typeface="Arial" pitchFamily="34" charset="0"/>
              <a:cs typeface="Arial" pitchFamily="34" charset="0"/>
            </a:endParaRPr>
          </a:p>
          <a:p>
            <a:pPr marL="571500" lvl="0" indent="-571500">
              <a:buNone/>
            </a:pPr>
            <a:r>
              <a:rPr lang="en-GB" sz="1200" b="1" i="1" dirty="0" smtClean="0">
                <a:latin typeface="Arial" pitchFamily="34" charset="0"/>
                <a:cs typeface="Arial" pitchFamily="34" charset="0"/>
              </a:rPr>
              <a:t>ii.	The  Advisory Board </a:t>
            </a:r>
            <a:r>
              <a:rPr lang="en-GB" sz="1200" b="1" i="1" dirty="0">
                <a:latin typeface="Arial" pitchFamily="34" charset="0"/>
                <a:cs typeface="Arial" pitchFamily="34" charset="0"/>
              </a:rPr>
              <a:t>Sub-Committees</a:t>
            </a:r>
            <a:endParaRPr lang="en-GB" sz="1200" dirty="0">
              <a:latin typeface="Arial" pitchFamily="34" charset="0"/>
              <a:cs typeface="Arial" pitchFamily="34" charset="0"/>
            </a:endParaRPr>
          </a:p>
          <a:p>
            <a:pPr>
              <a:buNone/>
            </a:pPr>
            <a:r>
              <a:rPr lang="en-GB" sz="1200" dirty="0" smtClean="0">
                <a:latin typeface="Arial" pitchFamily="34" charset="0"/>
                <a:cs typeface="Arial" pitchFamily="34" charset="0"/>
              </a:rPr>
              <a:t>Advisory Board </a:t>
            </a:r>
            <a:r>
              <a:rPr lang="en-GB" sz="1200" dirty="0">
                <a:latin typeface="Arial" pitchFamily="34" charset="0"/>
                <a:cs typeface="Arial" pitchFamily="34" charset="0"/>
              </a:rPr>
              <a:t>sub-committees will play </a:t>
            </a:r>
            <a:r>
              <a:rPr lang="en-GB" sz="1200" dirty="0" smtClean="0">
                <a:latin typeface="Arial" pitchFamily="34" charset="0"/>
                <a:cs typeface="Arial" pitchFamily="34" charset="0"/>
              </a:rPr>
              <a:t>an </a:t>
            </a:r>
            <a:r>
              <a:rPr lang="en-GB" sz="1200" dirty="0">
                <a:latin typeface="Arial" pitchFamily="34" charset="0"/>
                <a:cs typeface="Arial" pitchFamily="34" charset="0"/>
              </a:rPr>
              <a:t>important role in ensuring that </a:t>
            </a:r>
            <a:r>
              <a:rPr lang="en-GB" sz="1200" dirty="0" smtClean="0">
                <a:latin typeface="Arial" pitchFamily="34" charset="0"/>
                <a:cs typeface="Arial" pitchFamily="34" charset="0"/>
              </a:rPr>
              <a:t>Advisory Board </a:t>
            </a:r>
            <a:r>
              <a:rPr lang="en-GB" sz="1200" dirty="0">
                <a:latin typeface="Arial" pitchFamily="34" charset="0"/>
                <a:cs typeface="Arial" pitchFamily="34" charset="0"/>
              </a:rPr>
              <a:t>responsibilities are carried </a:t>
            </a:r>
            <a:r>
              <a:rPr lang="en-GB" sz="1200" dirty="0" smtClean="0">
                <a:latin typeface="Arial" pitchFamily="34" charset="0"/>
                <a:cs typeface="Arial" pitchFamily="34" charset="0"/>
              </a:rPr>
              <a:t>out</a:t>
            </a:r>
          </a:p>
          <a:p>
            <a:pPr>
              <a:buNone/>
            </a:pPr>
            <a:r>
              <a:rPr lang="en-GB" sz="1200" dirty="0" smtClean="0">
                <a:latin typeface="Arial" pitchFamily="34" charset="0"/>
                <a:cs typeface="Arial" pitchFamily="34" charset="0"/>
              </a:rPr>
              <a:t>successfully</a:t>
            </a:r>
            <a:r>
              <a:rPr lang="en-GB" sz="1200" dirty="0">
                <a:latin typeface="Arial" pitchFamily="34" charset="0"/>
                <a:cs typeface="Arial" pitchFamily="34" charset="0"/>
              </a:rPr>
              <a:t>. This is primarily because they </a:t>
            </a:r>
            <a:r>
              <a:rPr lang="en-GB" sz="1200" dirty="0" smtClean="0">
                <a:latin typeface="Arial" pitchFamily="34" charset="0"/>
                <a:cs typeface="Arial" pitchFamily="34" charset="0"/>
              </a:rPr>
              <a:t>can </a:t>
            </a:r>
            <a:r>
              <a:rPr lang="en-GB" sz="1200" dirty="0">
                <a:latin typeface="Arial" pitchFamily="34" charset="0"/>
                <a:cs typeface="Arial" pitchFamily="34" charset="0"/>
              </a:rPr>
              <a:t>be organised into workgroups that assist in executing decisions </a:t>
            </a:r>
            <a:endParaRPr lang="en-GB" sz="1200" dirty="0" smtClean="0">
              <a:latin typeface="Arial" pitchFamily="34" charset="0"/>
              <a:cs typeface="Arial" pitchFamily="34" charset="0"/>
            </a:endParaRPr>
          </a:p>
          <a:p>
            <a:pPr>
              <a:buNone/>
            </a:pPr>
            <a:r>
              <a:rPr lang="en-GB" sz="1200" dirty="0" smtClean="0">
                <a:latin typeface="Arial" pitchFamily="34" charset="0"/>
                <a:cs typeface="Arial" pitchFamily="34" charset="0"/>
              </a:rPr>
              <a:t>made at Advisory Board </a:t>
            </a:r>
            <a:r>
              <a:rPr lang="en-GB" sz="1200" dirty="0">
                <a:latin typeface="Arial" pitchFamily="34" charset="0"/>
                <a:cs typeface="Arial" pitchFamily="34" charset="0"/>
              </a:rPr>
              <a:t>meetings. They also allow for co-opting in (on long and short </a:t>
            </a:r>
            <a:r>
              <a:rPr lang="en-GB" sz="1200" dirty="0" smtClean="0">
                <a:latin typeface="Arial" pitchFamily="34" charset="0"/>
                <a:cs typeface="Arial" pitchFamily="34" charset="0"/>
              </a:rPr>
              <a:t>term basis</a:t>
            </a:r>
            <a:r>
              <a:rPr lang="en-GB" sz="1200" dirty="0">
                <a:latin typeface="Arial" pitchFamily="34" charset="0"/>
                <a:cs typeface="Arial" pitchFamily="34" charset="0"/>
              </a:rPr>
              <a:t>) of individuals with </a:t>
            </a:r>
            <a:endParaRPr lang="en-GB" sz="1200" dirty="0" smtClean="0">
              <a:latin typeface="Arial" pitchFamily="34" charset="0"/>
              <a:cs typeface="Arial" pitchFamily="34" charset="0"/>
            </a:endParaRPr>
          </a:p>
          <a:p>
            <a:pPr>
              <a:buNone/>
            </a:pPr>
            <a:r>
              <a:rPr lang="en-GB" sz="1200" dirty="0" smtClean="0">
                <a:latin typeface="Arial" pitchFamily="34" charset="0"/>
                <a:cs typeface="Arial" pitchFamily="34" charset="0"/>
              </a:rPr>
              <a:t>specific skills needed </a:t>
            </a:r>
            <a:r>
              <a:rPr lang="en-GB" sz="1200" dirty="0">
                <a:latin typeface="Arial" pitchFamily="34" charset="0"/>
                <a:cs typeface="Arial" pitchFamily="34" charset="0"/>
              </a:rPr>
              <a:t>at various points of execution</a:t>
            </a:r>
            <a:r>
              <a:rPr lang="en-GB" sz="1200" dirty="0" smtClean="0">
                <a:latin typeface="Arial" pitchFamily="34" charset="0"/>
                <a:cs typeface="Arial" pitchFamily="34" charset="0"/>
              </a:rPr>
              <a:t>.</a:t>
            </a:r>
          </a:p>
          <a:p>
            <a:pPr>
              <a:buNone/>
            </a:pPr>
            <a:endParaRPr lang="en-GB" sz="1200" dirty="0">
              <a:latin typeface="Arial" pitchFamily="34" charset="0"/>
              <a:cs typeface="Arial" pitchFamily="34" charset="0"/>
            </a:endParaRPr>
          </a:p>
          <a:p>
            <a:pPr>
              <a:buNone/>
            </a:pPr>
            <a:r>
              <a:rPr lang="en-GB" sz="1200" dirty="0" smtClean="0">
                <a:latin typeface="Arial" pitchFamily="34" charset="0"/>
                <a:cs typeface="Arial" pitchFamily="34" charset="0"/>
              </a:rPr>
              <a:t>MFF Ltd </a:t>
            </a:r>
            <a:r>
              <a:rPr lang="en-GB" sz="1200" dirty="0">
                <a:latin typeface="Arial" pitchFamily="34" charset="0"/>
                <a:cs typeface="Arial" pitchFamily="34" charset="0"/>
              </a:rPr>
              <a:t>will include, amongst these working committees, one that is dedicated to institutional sustainability </a:t>
            </a:r>
            <a:r>
              <a:rPr lang="en-GB" sz="1200" dirty="0" smtClean="0">
                <a:latin typeface="Arial" pitchFamily="34" charset="0"/>
                <a:cs typeface="Arial" pitchFamily="34" charset="0"/>
              </a:rPr>
              <a:t>and </a:t>
            </a:r>
          </a:p>
          <a:p>
            <a:pPr>
              <a:buNone/>
            </a:pPr>
            <a:r>
              <a:rPr lang="en-GB" sz="1200" dirty="0" smtClean="0">
                <a:latin typeface="Arial" pitchFamily="34" charset="0"/>
                <a:cs typeface="Arial" pitchFamily="34" charset="0"/>
              </a:rPr>
              <a:t>resource </a:t>
            </a:r>
            <a:r>
              <a:rPr lang="en-GB" sz="1200" dirty="0">
                <a:latin typeface="Arial" pitchFamily="34" charset="0"/>
                <a:cs typeface="Arial" pitchFamily="34" charset="0"/>
              </a:rPr>
              <a:t>mobilisation. The </a:t>
            </a:r>
            <a:r>
              <a:rPr lang="en-GB" sz="1200" dirty="0" smtClean="0">
                <a:latin typeface="Arial" pitchFamily="34" charset="0"/>
                <a:cs typeface="Arial" pitchFamily="34" charset="0"/>
              </a:rPr>
              <a:t>committee will </a:t>
            </a:r>
            <a:r>
              <a:rPr lang="en-GB" sz="1200" dirty="0">
                <a:latin typeface="Arial" pitchFamily="34" charset="0"/>
                <a:cs typeface="Arial" pitchFamily="34" charset="0"/>
              </a:rPr>
              <a:t>report to the meeting of the </a:t>
            </a:r>
            <a:r>
              <a:rPr lang="en-GB" sz="1200" dirty="0" smtClean="0">
                <a:latin typeface="Arial" pitchFamily="34" charset="0"/>
                <a:cs typeface="Arial" pitchFamily="34" charset="0"/>
              </a:rPr>
              <a:t>National Advisory Board </a:t>
            </a:r>
            <a:r>
              <a:rPr lang="en-GB" sz="1200" dirty="0">
                <a:latin typeface="Arial" pitchFamily="34" charset="0"/>
                <a:cs typeface="Arial" pitchFamily="34" charset="0"/>
              </a:rPr>
              <a:t>under a standing </a:t>
            </a:r>
            <a:endParaRPr lang="en-GB" sz="1200" dirty="0" smtClean="0">
              <a:latin typeface="Arial" pitchFamily="34" charset="0"/>
              <a:cs typeface="Arial" pitchFamily="34" charset="0"/>
            </a:endParaRPr>
          </a:p>
          <a:p>
            <a:pPr>
              <a:buNone/>
            </a:pPr>
            <a:r>
              <a:rPr lang="en-GB" sz="1200" dirty="0" smtClean="0">
                <a:latin typeface="Arial" pitchFamily="34" charset="0"/>
                <a:cs typeface="Arial" pitchFamily="34" charset="0"/>
              </a:rPr>
              <a:t>agenda item </a:t>
            </a:r>
            <a:r>
              <a:rPr lang="en-GB" sz="1200" dirty="0">
                <a:latin typeface="Arial" pitchFamily="34" charset="0"/>
                <a:cs typeface="Arial" pitchFamily="34" charset="0"/>
              </a:rPr>
              <a:t>that will constantly review sustainability and resource mobilisation  </a:t>
            </a:r>
            <a:r>
              <a:rPr lang="en-GB" sz="1200" dirty="0" smtClean="0">
                <a:latin typeface="Arial" pitchFamily="34" charset="0"/>
                <a:cs typeface="Arial" pitchFamily="34" charset="0"/>
              </a:rPr>
              <a:t>strategies </a:t>
            </a:r>
            <a:r>
              <a:rPr lang="en-GB" sz="1200" dirty="0">
                <a:latin typeface="Arial" pitchFamily="34" charset="0"/>
                <a:cs typeface="Arial" pitchFamily="34" charset="0"/>
              </a:rPr>
              <a:t>and activities.</a:t>
            </a:r>
          </a:p>
          <a:p>
            <a:pPr lvl="0">
              <a:buNone/>
            </a:pPr>
            <a:endParaRPr lang="en-GB" sz="1200" b="1"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443</TotalTime>
  <Words>2815</Words>
  <Application>Microsoft Office PowerPoint</Application>
  <PresentationFormat>On-screen Show (4:3)</PresentationFormat>
  <Paragraphs>361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    Sustainability Strategy  for  MWACRIMU FARMS FOUNDATION LIMITED (MFF Ltd)</vt:lpstr>
      <vt:lpstr>  Key Concepts and Approaches</vt:lpstr>
      <vt:lpstr> Social Entrepreneurship </vt:lpstr>
      <vt:lpstr> </vt:lpstr>
      <vt:lpstr>Basis for Preparation of the Sustainability Strategy </vt:lpstr>
      <vt:lpstr>       Objectives</vt:lpstr>
      <vt:lpstr>  Specific Sustainability Strategies</vt:lpstr>
      <vt:lpstr>Slide 8</vt:lpstr>
      <vt:lpstr>Roles, Responsibilities and Processes for the Implementation of the Sustainability Strategy </vt:lpstr>
      <vt:lpstr>Slide 10</vt:lpstr>
      <vt:lpstr>Slide 11</vt:lpstr>
      <vt:lpstr>Slide 12</vt:lpstr>
      <vt:lpstr>    Performance Management Systems  </vt:lpstr>
      <vt:lpstr>        Strategy Implementation Plan  </vt:lpstr>
      <vt:lpstr>Conclusion</vt:lpstr>
      <vt:lpstr>Stakeholder Mapping &amp; Analysis</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Sustainability Strategy for CBR</dc:title>
  <dc:creator>Mutale Zulu</dc:creator>
  <cp:lastModifiedBy>toshiba</cp:lastModifiedBy>
  <cp:revision>49</cp:revision>
  <dcterms:created xsi:type="dcterms:W3CDTF">2012-04-18T07:21:30Z</dcterms:created>
  <dcterms:modified xsi:type="dcterms:W3CDTF">2014-03-30T12:29:26Z</dcterms:modified>
</cp:coreProperties>
</file>