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14"/>
  </p:notesMasterIdLst>
  <p:handoutMasterIdLst>
    <p:handoutMasterId r:id="rId15"/>
  </p:handoutMasterIdLst>
  <p:sldIdLst>
    <p:sldId id="256" r:id="rId2"/>
    <p:sldId id="259" r:id="rId3"/>
    <p:sldId id="297" r:id="rId4"/>
    <p:sldId id="298" r:id="rId5"/>
    <p:sldId id="315" r:id="rId6"/>
    <p:sldId id="316" r:id="rId7"/>
    <p:sldId id="317" r:id="rId8"/>
    <p:sldId id="301" r:id="rId9"/>
    <p:sldId id="303" r:id="rId10"/>
    <p:sldId id="305" r:id="rId11"/>
    <p:sldId id="319" r:id="rId12"/>
    <p:sldId id="30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E6135"/>
    <a:srgbClr val="3B5F47"/>
    <a:srgbClr val="538147"/>
    <a:srgbClr val="666633"/>
    <a:srgbClr val="BCBBC1"/>
    <a:srgbClr val="B9C3C3"/>
    <a:srgbClr val="6B6B6B"/>
    <a:srgbClr val="33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0" autoAdjust="0"/>
    <p:restoredTop sz="94068" autoAdjust="0"/>
  </p:normalViewPr>
  <p:slideViewPr>
    <p:cSldViewPr>
      <p:cViewPr>
        <p:scale>
          <a:sx n="80" d="100"/>
          <a:sy n="80" d="100"/>
        </p:scale>
        <p:origin x="-318" y="-36"/>
      </p:cViewPr>
      <p:guideLst>
        <p:guide orient="horz" pos="1117"/>
        <p:guide pos="295"/>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AAFF0-F97A-40BE-B22C-3CCFA9E73DBF}" type="datetimeFigureOut">
              <a:rPr lang="ru-RU" smtClean="0"/>
              <a:pPr/>
              <a:t>30.06.2016</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CE293-3159-4EA0-B1D2-DD4E891DF067}" type="slidenum">
              <a:rPr lang="ru-RU" smtClean="0"/>
              <a:pPr/>
              <a:t>‹#›</a:t>
            </a:fld>
            <a:endParaRPr lang="ru-RU" dirty="0"/>
          </a:p>
        </p:txBody>
      </p:sp>
    </p:spTree>
    <p:extLst>
      <p:ext uri="{BB962C8B-B14F-4D97-AF65-F5344CB8AC3E}">
        <p14:creationId xmlns="" xmlns:p14="http://schemas.microsoft.com/office/powerpoint/2010/main" val="2787073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02872-5D13-4597-962D-DF8B8AF10292}" type="datetimeFigureOut">
              <a:rPr lang="ru-RU" smtClean="0"/>
              <a:pPr/>
              <a:t>30.06.2016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EC1BC-BCC2-4129-A57F-703F382A427A}" type="slidenum">
              <a:rPr lang="ru-RU" smtClean="0"/>
              <a:pPr/>
              <a:t>‹#›</a:t>
            </a:fld>
            <a:endParaRPr lang="ru-RU" dirty="0"/>
          </a:p>
        </p:txBody>
      </p:sp>
    </p:spTree>
    <p:extLst>
      <p:ext uri="{BB962C8B-B14F-4D97-AF65-F5344CB8AC3E}">
        <p14:creationId xmlns="" xmlns:p14="http://schemas.microsoft.com/office/powerpoint/2010/main" val="38609035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10</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11</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12</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2</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3</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4</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5</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6</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7</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8</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4EC1BC-BCC2-4129-A57F-703F382A427A}" type="slidenum">
              <a:rPr lang="ru-RU" smtClean="0"/>
              <a:pPr/>
              <a:t>9</a:t>
            </a:fld>
            <a:endParaRPr lang="ru-RU" dirty="0"/>
          </a:p>
        </p:txBody>
      </p:sp>
    </p:spTree>
    <p:extLst>
      <p:ext uri="{BB962C8B-B14F-4D97-AF65-F5344CB8AC3E}">
        <p14:creationId xmlns="" xmlns:p14="http://schemas.microsoft.com/office/powerpoint/2010/main" val="537152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D68F38-CE13-41A0-935E-4C436BC0CA35}" type="datetime1">
              <a:rPr lang="ru-RU" smtClean="0"/>
              <a:pPr/>
              <a:t>30.06.2016</a:t>
            </a:fld>
            <a:endParaRPr lang="ru-RU"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Dorogobuzhskaya str.14, bldg.6, Moscow, Russia, 121354 www.medtorgservice.ru</a:t>
            </a:r>
            <a:endParaRPr lang="ru-RU"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6C8535-746E-44DE-AFA2-D6FA38596EA9}" type="slidenum">
              <a:rPr lang="ru-RU" smtClean="0"/>
              <a:pPr/>
              <a:t>‹#›</a:t>
            </a:fld>
            <a:endParaRPr lang="ru-RU"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5" name="Footer Placeholder 4"/>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6" name="Slide Number Placeholder 5"/>
          <p:cNvSpPr>
            <a:spLocks noGrp="1"/>
          </p:cNvSpPr>
          <p:nvPr>
            <p:ph type="sldNum" sz="quarter" idx="12"/>
          </p:nvPr>
        </p:nvSpPr>
        <p:spPr/>
        <p:txBody>
          <a:bodyPr/>
          <a:lstStyle>
            <a:extLst/>
          </a:lstStyle>
          <a:p>
            <a:fld id="{E16C8535-746E-44DE-AFA2-D6FA38596EA9}" type="slidenum">
              <a:rPr lang="ru-RU" smtClean="0"/>
              <a:pPr/>
              <a:t>‹#›</a:t>
            </a:fld>
            <a:endParaRPr lang="ru-RU"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5" name="Footer Placeholder 4"/>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6" name="Slide Number Placeholder 5"/>
          <p:cNvSpPr>
            <a:spLocks noGrp="1"/>
          </p:cNvSpPr>
          <p:nvPr>
            <p:ph type="sldNum" sz="quarter" idx="12"/>
          </p:nvPr>
        </p:nvSpPr>
        <p:spPr/>
        <p:txBody>
          <a:bodyPr/>
          <a:lstStyle>
            <a:extLst/>
          </a:lstStyle>
          <a:p>
            <a:fld id="{E16C8535-746E-44DE-AFA2-D6FA38596EA9}" type="slidenum">
              <a:rPr lang="ru-RU" smtClean="0"/>
              <a:pPr/>
              <a:t>‹#›</a:t>
            </a:fld>
            <a:endParaRPr lang="ru-RU"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5" name="Footer Placeholder 4"/>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6" name="Slide Number Placeholder 5"/>
          <p:cNvSpPr>
            <a:spLocks noGrp="1"/>
          </p:cNvSpPr>
          <p:nvPr>
            <p:ph type="sldNum" sz="quarter" idx="12"/>
          </p:nvPr>
        </p:nvSpPr>
        <p:spPr/>
        <p:txBody>
          <a:bodyPr/>
          <a:lstStyle>
            <a:extLst/>
          </a:lstStyle>
          <a:p>
            <a:fld id="{E16C8535-746E-44DE-AFA2-D6FA38596EA9}" type="slidenum">
              <a:rPr lang="ru-RU" smtClean="0"/>
              <a:pPr/>
              <a:t>‹#›</a:t>
            </a:fld>
            <a:endParaRPr lang="ru-RU"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5" name="Footer Placeholder 4"/>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6" name="Slide Number Placeholder 5"/>
          <p:cNvSpPr>
            <a:spLocks noGrp="1"/>
          </p:cNvSpPr>
          <p:nvPr>
            <p:ph type="sldNum" sz="quarter" idx="12"/>
          </p:nvPr>
        </p:nvSpPr>
        <p:spPr/>
        <p:txBody>
          <a:bodyPr/>
          <a:lstStyle>
            <a:extLst/>
          </a:lstStyle>
          <a:p>
            <a:fld id="{E16C8535-746E-44DE-AFA2-D6FA38596EA9}" type="slidenum">
              <a:rPr lang="ru-RU" smtClean="0"/>
              <a:pPr/>
              <a:t>‹#›</a:t>
            </a:fld>
            <a:endParaRPr lang="ru-RU"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6" name="Footer Placeholder 5"/>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7" name="Slide Number Placeholder 6"/>
          <p:cNvSpPr>
            <a:spLocks noGrp="1"/>
          </p:cNvSpPr>
          <p:nvPr>
            <p:ph type="sldNum" sz="quarter" idx="12"/>
          </p:nvPr>
        </p:nvSpPr>
        <p:spPr/>
        <p:txBody>
          <a:bodyPr/>
          <a:lstStyle>
            <a:extLst/>
          </a:lstStyle>
          <a:p>
            <a:fld id="{E16C8535-746E-44DE-AFA2-D6FA38596EA9}" type="slidenum">
              <a:rPr lang="ru-RU" smtClean="0"/>
              <a:pPr/>
              <a:t>‹#›</a:t>
            </a:fld>
            <a:endParaRPr lang="ru-RU"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8" name="Footer Placeholder 7"/>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9" name="Slide Number Placeholder 8"/>
          <p:cNvSpPr>
            <a:spLocks noGrp="1"/>
          </p:cNvSpPr>
          <p:nvPr>
            <p:ph type="sldNum" sz="quarter" idx="12"/>
          </p:nvPr>
        </p:nvSpPr>
        <p:spPr/>
        <p:txBody>
          <a:bodyPr/>
          <a:lstStyle>
            <a:extLst/>
          </a:lstStyle>
          <a:p>
            <a:fld id="{E16C8535-746E-44DE-AFA2-D6FA38596EA9}"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4" name="Footer Placeholder 3"/>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5" name="Slide Number Placeholder 4"/>
          <p:cNvSpPr>
            <a:spLocks noGrp="1"/>
          </p:cNvSpPr>
          <p:nvPr>
            <p:ph type="sldNum" sz="quarter" idx="12"/>
          </p:nvPr>
        </p:nvSpPr>
        <p:spPr/>
        <p:txBody>
          <a:bodyPr/>
          <a:lstStyle>
            <a:extLst/>
          </a:lstStyle>
          <a:p>
            <a:fld id="{E16C8535-746E-44DE-AFA2-D6FA38596EA9}" type="slidenum">
              <a:rPr lang="ru-RU" smtClean="0"/>
              <a:pPr/>
              <a:t>‹#›</a:t>
            </a:fld>
            <a:endParaRPr lang="ru-RU"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D68F38-CE13-41A0-935E-4C436BC0CA35}" type="datetime1">
              <a:rPr lang="ru-RU" smtClean="0"/>
              <a:pPr/>
              <a:t>30.06.2016</a:t>
            </a:fld>
            <a:endParaRPr lang="ru-RU" dirty="0"/>
          </a:p>
        </p:txBody>
      </p:sp>
      <p:sp>
        <p:nvSpPr>
          <p:cNvPr id="3" name="Footer Placeholder 2"/>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4" name="Slide Number Placeholder 3"/>
          <p:cNvSpPr>
            <a:spLocks noGrp="1"/>
          </p:cNvSpPr>
          <p:nvPr>
            <p:ph type="sldNum" sz="quarter" idx="12"/>
          </p:nvPr>
        </p:nvSpPr>
        <p:spPr/>
        <p:txBody>
          <a:bodyPr/>
          <a:lstStyle>
            <a:extLst/>
          </a:lstStyle>
          <a:p>
            <a:fld id="{E16C8535-746E-44DE-AFA2-D6FA38596EA9}" type="slidenum">
              <a:rPr lang="ru-RU" smtClean="0"/>
              <a:pPr/>
              <a:t>‹#›</a:t>
            </a:fld>
            <a:endParaRPr lang="ru-RU"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D68F38-CE13-41A0-935E-4C436BC0CA35}" type="datetime1">
              <a:rPr lang="ru-RU" smtClean="0"/>
              <a:pPr/>
              <a:t>30.06.2016</a:t>
            </a:fld>
            <a:endParaRPr lang="ru-RU" dirty="0"/>
          </a:p>
        </p:txBody>
      </p:sp>
      <p:sp>
        <p:nvSpPr>
          <p:cNvPr id="6" name="Footer Placeholder 5"/>
          <p:cNvSpPr>
            <a:spLocks noGrp="1"/>
          </p:cNvSpPr>
          <p:nvPr>
            <p:ph type="ftr" sz="quarter" idx="11"/>
          </p:nvPr>
        </p:nvSpPr>
        <p:spPr/>
        <p:txBody>
          <a:bodyPr/>
          <a:lstStyle>
            <a:extLst/>
          </a:lstStyle>
          <a:p>
            <a:r>
              <a:rPr lang="en-US" smtClean="0"/>
              <a:t>Dorogobuzhskaya str.14, bldg.6, Moscow, Russia, 121354 www.medtorgservice.ru</a:t>
            </a:r>
            <a:endParaRPr lang="ru-RU" dirty="0"/>
          </a:p>
        </p:txBody>
      </p:sp>
      <p:sp>
        <p:nvSpPr>
          <p:cNvPr id="7" name="Slide Number Placeholder 6"/>
          <p:cNvSpPr>
            <a:spLocks noGrp="1"/>
          </p:cNvSpPr>
          <p:nvPr>
            <p:ph type="sldNum" sz="quarter" idx="12"/>
          </p:nvPr>
        </p:nvSpPr>
        <p:spPr/>
        <p:txBody>
          <a:bodyPr/>
          <a:lstStyle>
            <a:extLst/>
          </a:lstStyle>
          <a:p>
            <a:fld id="{E16C8535-746E-44DE-AFA2-D6FA38596EA9}"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D68F38-CE13-41A0-935E-4C436BC0CA35}" type="datetime1">
              <a:rPr lang="ru-RU" smtClean="0"/>
              <a:pPr/>
              <a:t>30.06.2016</a:t>
            </a:fld>
            <a:endParaRPr lang="ru-RU"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Dorogobuzhskaya str.14, bldg.6, Moscow, Russia, 121354 www.medtorgservice.ru</a:t>
            </a:r>
            <a:endParaRPr lang="ru-RU"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6C8535-746E-44DE-AFA2-D6FA38596EA9}" type="slidenum">
              <a:rPr lang="ru-RU" smtClean="0"/>
              <a:pPr/>
              <a:t>‹#›</a:t>
            </a:fld>
            <a:endParaRPr lang="ru-RU"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D68F38-CE13-41A0-935E-4C436BC0CA35}" type="datetime1">
              <a:rPr lang="ru-RU" smtClean="0"/>
              <a:pPr/>
              <a:t>30.06.2016</a:t>
            </a:fld>
            <a:endParaRPr lang="ru-RU"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Dorogobuzhskaya str.14, bldg.6, Moscow, Russia, 121354 www.medtorgservice.ru</a:t>
            </a:r>
            <a:endParaRPr lang="ru-RU"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6C8535-746E-44DE-AFA2-D6FA38596EA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eehrsl@gmail.com" TargetMode="External"/><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ehrsl@gmail.com"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ehrsl@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57233"/>
            <a:ext cx="7772400" cy="2743218"/>
          </a:xfrm>
        </p:spPr>
        <p:txBody>
          <a:bodyPr/>
          <a:lstStyle/>
          <a:p>
            <a:r>
              <a:rPr lang="ru-RU" dirty="0" smtClean="0"/>
              <a:t> </a:t>
            </a:r>
            <a:endParaRPr lang="ru-RU" dirty="0"/>
          </a:p>
        </p:txBody>
      </p:sp>
      <p:sp>
        <p:nvSpPr>
          <p:cNvPr id="26" name="Подзаголовок 2"/>
          <p:cNvSpPr>
            <a:spLocks noGrp="1"/>
          </p:cNvSpPr>
          <p:nvPr>
            <p:ph type="subTitle" idx="1"/>
          </p:nvPr>
        </p:nvSpPr>
        <p:spPr>
          <a:xfrm>
            <a:off x="2000232" y="5214950"/>
            <a:ext cx="5572132" cy="1214446"/>
          </a:xfrm>
          <a:ln/>
        </p:spPr>
        <p:style>
          <a:lnRef idx="1">
            <a:schemeClr val="accent2"/>
          </a:lnRef>
          <a:fillRef idx="3">
            <a:schemeClr val="accent2"/>
          </a:fillRef>
          <a:effectRef idx="2">
            <a:schemeClr val="accent2"/>
          </a:effectRef>
          <a:fontRef idx="minor">
            <a:schemeClr val="lt1"/>
          </a:fontRef>
        </p:style>
        <p:txBody>
          <a:bodyPr anchor="ctr">
            <a:noAutofit/>
          </a:bodyPr>
          <a:lstStyle/>
          <a:p>
            <a:pPr marL="0" algn="ctr"/>
            <a:r>
              <a:rPr lang="en-GB" sz="2000" b="1" dirty="0" smtClean="0"/>
              <a:t>Building Communities Together</a:t>
            </a:r>
          </a:p>
        </p:txBody>
      </p:sp>
      <p:sp>
        <p:nvSpPr>
          <p:cNvPr id="10" name="TextBox 9"/>
          <p:cNvSpPr txBox="1"/>
          <p:nvPr/>
        </p:nvSpPr>
        <p:spPr>
          <a:xfrm>
            <a:off x="2643174" y="785794"/>
            <a:ext cx="3714776" cy="461665"/>
          </a:xfrm>
          <a:prstGeom prst="rect">
            <a:avLst/>
          </a:prstGeom>
          <a:noFill/>
        </p:spPr>
        <p:txBody>
          <a:bodyPr wrap="square" rtlCol="0">
            <a:spAutoFit/>
          </a:bodyPr>
          <a:lstStyle/>
          <a:p>
            <a:pPr algn="ctr"/>
            <a:r>
              <a:rPr lang="en-US" sz="1200" dirty="0" smtClean="0">
                <a:solidFill>
                  <a:schemeClr val="accent2"/>
                </a:solidFill>
                <a:latin typeface="Lucida Console" pitchFamily="49" charset="0"/>
                <a:cs typeface="Aharoni" pitchFamily="2" charset="-79"/>
              </a:rPr>
              <a:t> 1Fetter lane London EC4A 1BR </a:t>
            </a:r>
          </a:p>
          <a:p>
            <a:pPr algn="ctr"/>
            <a:r>
              <a:rPr lang="en-US" sz="1200" dirty="0" smtClean="0">
                <a:solidFill>
                  <a:schemeClr val="accent2"/>
                </a:solidFill>
                <a:latin typeface="Lucida Console" pitchFamily="49" charset="0"/>
                <a:cs typeface="Aharoni" pitchFamily="2" charset="-79"/>
              </a:rPr>
              <a:t> Tel. +442034273858</a:t>
            </a:r>
            <a:endParaRPr lang="ru-RU" dirty="0"/>
          </a:p>
        </p:txBody>
      </p:sp>
      <p:sp>
        <p:nvSpPr>
          <p:cNvPr id="11" name="TextBox 10"/>
          <p:cNvSpPr txBox="1"/>
          <p:nvPr/>
        </p:nvSpPr>
        <p:spPr>
          <a:xfrm>
            <a:off x="3286116" y="4500570"/>
            <a:ext cx="3167855" cy="400110"/>
          </a:xfrm>
          <a:prstGeom prst="rect">
            <a:avLst/>
          </a:prstGeom>
          <a:noFill/>
        </p:spPr>
        <p:txBody>
          <a:bodyPr wrap="none" rtlCol="0">
            <a:spAutoFit/>
          </a:bodyPr>
          <a:lstStyle/>
          <a:p>
            <a:r>
              <a:rPr lang="en-US" sz="2000" b="1" dirty="0" smtClean="0">
                <a:solidFill>
                  <a:srgbClr val="3B5F47"/>
                </a:solidFill>
              </a:rPr>
              <a:t>COMMERCIAL OFFER</a:t>
            </a:r>
            <a:endParaRPr lang="ru-RU" sz="2000" b="1" dirty="0">
              <a:solidFill>
                <a:srgbClr val="3B5F47"/>
              </a:solidFill>
            </a:endParaRPr>
          </a:p>
        </p:txBody>
      </p:sp>
      <p:pic>
        <p:nvPicPr>
          <p:cNvPr id="12" name="Picture 11" descr="metaco.png"/>
          <p:cNvPicPr>
            <a:picLocks noChangeAspect="1"/>
          </p:cNvPicPr>
          <p:nvPr/>
        </p:nvPicPr>
        <p:blipFill>
          <a:blip r:embed="rId3" cstate="print"/>
          <a:stretch>
            <a:fillRect/>
          </a:stretch>
        </p:blipFill>
        <p:spPr>
          <a:xfrm>
            <a:off x="3143240" y="142852"/>
            <a:ext cx="2786050" cy="545835"/>
          </a:xfrm>
          <a:prstGeom prst="rect">
            <a:avLst/>
          </a:prstGeom>
        </p:spPr>
      </p:pic>
      <p:sp>
        <p:nvSpPr>
          <p:cNvPr id="8" name="Прямоугольник 3"/>
          <p:cNvSpPr/>
          <p:nvPr/>
        </p:nvSpPr>
        <p:spPr>
          <a:xfrm>
            <a:off x="0" y="0"/>
            <a:ext cx="9144000" cy="1231584"/>
          </a:xfrm>
          <a:prstGeom prst="rect">
            <a:avLst/>
          </a:prstGeom>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smtClean="0">
                <a:latin typeface="Elephant" pitchFamily="18" charset="0"/>
              </a:rPr>
              <a:t>ECONOMIC EMPOWERMENT AND HUMAN RIGHTS SIERRA LEONE</a:t>
            </a:r>
            <a:endParaRPr lang="ru-RU" sz="2000" dirty="0"/>
          </a:p>
        </p:txBody>
      </p:sp>
      <p:pic>
        <p:nvPicPr>
          <p:cNvPr id="13" name="Picture 12" descr="DSC01287.JPG"/>
          <p:cNvPicPr>
            <a:picLocks noChangeAspect="1"/>
          </p:cNvPicPr>
          <p:nvPr/>
        </p:nvPicPr>
        <p:blipFill>
          <a:blip r:embed="rId4"/>
          <a:stretch>
            <a:fillRect/>
          </a:stretch>
        </p:blipFill>
        <p:spPr>
          <a:xfrm>
            <a:off x="0" y="1071546"/>
            <a:ext cx="9143999" cy="4143404"/>
          </a:xfrm>
          <a:prstGeom prst="rect">
            <a:avLst/>
          </a:prstGeom>
        </p:spPr>
      </p:pic>
      <p:pic>
        <p:nvPicPr>
          <p:cNvPr id="14" name="Picture 13" descr="Logos.jpg"/>
          <p:cNvPicPr>
            <a:picLocks noChangeAspect="1"/>
          </p:cNvPicPr>
          <p:nvPr/>
        </p:nvPicPr>
        <p:blipFill>
          <a:blip r:embed="rId5"/>
          <a:stretch>
            <a:fillRect/>
          </a:stretch>
        </p:blipFill>
        <p:spPr>
          <a:xfrm>
            <a:off x="7858148" y="1071546"/>
            <a:ext cx="1285852" cy="1500198"/>
          </a:xfrm>
          <a:prstGeom prst="rect">
            <a:avLst/>
          </a:prstGeom>
        </p:spPr>
      </p:pic>
      <p:pic>
        <p:nvPicPr>
          <p:cNvPr id="15" name="Picture 14" descr="Logos.jpg"/>
          <p:cNvPicPr>
            <a:picLocks noChangeAspect="1"/>
          </p:cNvPicPr>
          <p:nvPr/>
        </p:nvPicPr>
        <p:blipFill>
          <a:blip r:embed="rId5"/>
          <a:stretch>
            <a:fillRect/>
          </a:stretch>
        </p:blipFill>
        <p:spPr>
          <a:xfrm>
            <a:off x="214282" y="1071546"/>
            <a:ext cx="1285884" cy="1714512"/>
          </a:xfrm>
          <a:prstGeom prst="rect">
            <a:avLst/>
          </a:prstGeom>
        </p:spPr>
      </p:pic>
    </p:spTree>
    <p:extLst>
      <p:ext uri="{BB962C8B-B14F-4D97-AF65-F5344CB8AC3E}">
        <p14:creationId xmlns="" xmlns:p14="http://schemas.microsoft.com/office/powerpoint/2010/main" val="61856922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143644"/>
            <a:ext cx="8572560" cy="577831"/>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a:p>
        </p:txBody>
      </p:sp>
      <p:sp>
        <p:nvSpPr>
          <p:cNvPr id="2" name="Заголовок 1"/>
          <p:cNvSpPr>
            <a:spLocks noGrp="1"/>
          </p:cNvSpPr>
          <p:nvPr>
            <p:ph type="title"/>
          </p:nvPr>
        </p:nvSpPr>
        <p:spPr>
          <a:xfrm>
            <a:off x="352102" y="116632"/>
            <a:ext cx="8396361" cy="998984"/>
          </a:xfrm>
        </p:spPr>
        <p:txBody>
          <a:bodyPr>
            <a:noAutofit/>
          </a:bodyPr>
          <a:lstStyle/>
          <a:p>
            <a:pPr algn="ctr"/>
            <a:r>
              <a:rPr lang="en-GB" sz="2400" dirty="0" smtClean="0">
                <a:solidFill>
                  <a:srgbClr val="3E6135"/>
                </a:solidFill>
                <a:effectLst/>
                <a:latin typeface="Elephant" pitchFamily="18" charset="0"/>
              </a:rPr>
              <a:t>Emergency Ebola Responds in Sierra Leone</a:t>
            </a:r>
            <a:endParaRPr lang="ru-RU" sz="2400" dirty="0">
              <a:solidFill>
                <a:srgbClr val="3E6135"/>
              </a:solidFill>
              <a:effectLst/>
              <a:latin typeface="Lucida Console" pitchFamily="49" charset="0"/>
            </a:endParaRPr>
          </a:p>
        </p:txBody>
      </p:sp>
      <p:sp>
        <p:nvSpPr>
          <p:cNvPr id="3" name="Прямоугольник 2"/>
          <p:cNvSpPr/>
          <p:nvPr/>
        </p:nvSpPr>
        <p:spPr>
          <a:xfrm>
            <a:off x="251520" y="1610791"/>
            <a:ext cx="8496944" cy="923330"/>
          </a:xfrm>
          <a:prstGeom prst="rect">
            <a:avLst/>
          </a:prstGeom>
        </p:spPr>
        <p:txBody>
          <a:bodyPr wrap="square">
            <a:spAutoFit/>
          </a:bodyPr>
          <a:lstStyle/>
          <a:p>
            <a:pPr algn="just">
              <a:lnSpc>
                <a:spcPct val="150000"/>
              </a:lnSpc>
            </a:pPr>
            <a:r>
              <a:rPr lang="en-US" sz="1200" dirty="0" smtClean="0"/>
              <a:t>Ebola is a viral disease that is transmitted from animals to human, very few people affected by the disease will be lucky to survive. In fact, scientist have estimated that the disease has 90% chance of killing it’s victims, whilst others claim it has no cure.</a:t>
            </a:r>
            <a:endParaRPr lang="ru-RU" sz="1200" dirty="0"/>
          </a:p>
        </p:txBody>
      </p:sp>
      <p:sp>
        <p:nvSpPr>
          <p:cNvPr id="8" name="TextBox 7"/>
          <p:cNvSpPr txBox="1"/>
          <p:nvPr/>
        </p:nvSpPr>
        <p:spPr>
          <a:xfrm>
            <a:off x="285720" y="2643182"/>
            <a:ext cx="7358114" cy="4154984"/>
          </a:xfrm>
          <a:prstGeom prst="rect">
            <a:avLst/>
          </a:prstGeom>
          <a:noFill/>
        </p:spPr>
        <p:txBody>
          <a:bodyPr wrap="square" rtlCol="0">
            <a:spAutoFit/>
          </a:bodyPr>
          <a:lstStyle/>
          <a:p>
            <a:r>
              <a:rPr lang="en-GB" sz="1400" dirty="0" smtClean="0">
                <a:solidFill>
                  <a:srgbClr val="FF0000"/>
                </a:solidFill>
              </a:rPr>
              <a:t>Our Activities:</a:t>
            </a:r>
          </a:p>
          <a:p>
            <a:pPr marL="228600" indent="-228600">
              <a:buFont typeface="+mj-lt"/>
              <a:buAutoNum type="arabicPeriod"/>
            </a:pPr>
            <a:r>
              <a:rPr lang="en-GB" sz="1200" dirty="0" smtClean="0"/>
              <a:t>Community Awareness Campaign.</a:t>
            </a:r>
          </a:p>
          <a:p>
            <a:pPr marL="228600" indent="-228600">
              <a:buFont typeface="+mj-lt"/>
              <a:buAutoNum type="arabicPeriod"/>
            </a:pPr>
            <a:r>
              <a:rPr lang="en-GB" sz="1200" dirty="0" smtClean="0"/>
              <a:t>Radio/TV discussion programs on the preventions of Ebola.</a:t>
            </a:r>
          </a:p>
          <a:p>
            <a:pPr marL="228600" indent="-228600">
              <a:buFont typeface="+mj-lt"/>
              <a:buAutoNum type="arabicPeriod"/>
            </a:pPr>
            <a:r>
              <a:rPr lang="en-GB" sz="1200" dirty="0" smtClean="0"/>
              <a:t>Community Engagement (paramount chiefs, Traditional healers and stakeholders).</a:t>
            </a:r>
          </a:p>
          <a:p>
            <a:pPr marL="228600" indent="-228600">
              <a:buFont typeface="+mj-lt"/>
              <a:buAutoNum type="arabicPeriod"/>
            </a:pPr>
            <a:r>
              <a:rPr lang="en-GB" sz="1200" dirty="0" smtClean="0"/>
              <a:t>Food Supplies to quarantine homes and Child orphans.</a:t>
            </a:r>
          </a:p>
          <a:p>
            <a:pPr marL="228600" indent="-228600">
              <a:buFont typeface="+mj-lt"/>
              <a:buAutoNum type="arabicPeriod"/>
            </a:pPr>
            <a:r>
              <a:rPr lang="en-GB" sz="1200" dirty="0" smtClean="0"/>
              <a:t>Supply of Ebola Preventive Materials to Communities.</a:t>
            </a:r>
          </a:p>
          <a:p>
            <a:pPr marL="228600" indent="-228600">
              <a:buFont typeface="+mj-lt"/>
              <a:buAutoNum type="arabicPeriod"/>
            </a:pPr>
            <a:r>
              <a:rPr lang="en-GB" sz="1200" dirty="0" smtClean="0"/>
              <a:t>Training of contact tracers, Health workers, volunteers and community Focal persons.</a:t>
            </a:r>
          </a:p>
          <a:p>
            <a:pPr marL="228600" indent="-228600">
              <a:buFont typeface="+mj-lt"/>
              <a:buAutoNum type="arabicPeriod"/>
            </a:pPr>
            <a:r>
              <a:rPr lang="en-GB" sz="1200" dirty="0" smtClean="0"/>
              <a:t>Skill Training for Adult Survivors and Educational support for Child Survivors.</a:t>
            </a:r>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a:p>
        </p:txBody>
      </p:sp>
      <p:pic>
        <p:nvPicPr>
          <p:cNvPr id="10" name="Picture 9" descr="ebola response training with local authorities.JPG"/>
          <p:cNvPicPr>
            <a:picLocks noChangeAspect="1"/>
          </p:cNvPicPr>
          <p:nvPr/>
        </p:nvPicPr>
        <p:blipFill>
          <a:blip r:embed="rId4"/>
          <a:stretch>
            <a:fillRect/>
          </a:stretch>
        </p:blipFill>
        <p:spPr>
          <a:xfrm>
            <a:off x="6286512" y="4429132"/>
            <a:ext cx="2275840" cy="1706880"/>
          </a:xfrm>
          <a:prstGeom prst="rect">
            <a:avLst/>
          </a:prstGeom>
        </p:spPr>
      </p:pic>
      <p:pic>
        <p:nvPicPr>
          <p:cNvPr id="11" name="Picture 10" descr="Ebola response support to quarantine homes.jpg"/>
          <p:cNvPicPr>
            <a:picLocks noChangeAspect="1"/>
          </p:cNvPicPr>
          <p:nvPr/>
        </p:nvPicPr>
        <p:blipFill>
          <a:blip r:embed="rId5"/>
          <a:stretch>
            <a:fillRect/>
          </a:stretch>
        </p:blipFill>
        <p:spPr>
          <a:xfrm>
            <a:off x="3500430" y="4357694"/>
            <a:ext cx="2600323" cy="1714512"/>
          </a:xfrm>
          <a:prstGeom prst="rect">
            <a:avLst/>
          </a:prstGeom>
        </p:spPr>
      </p:pic>
      <p:pic>
        <p:nvPicPr>
          <p:cNvPr id="12" name="Picture 11" descr="ebola response support (2).JPG"/>
          <p:cNvPicPr>
            <a:picLocks noChangeAspect="1"/>
          </p:cNvPicPr>
          <p:nvPr/>
        </p:nvPicPr>
        <p:blipFill>
          <a:blip r:embed="rId6"/>
          <a:stretch>
            <a:fillRect/>
          </a:stretch>
        </p:blipFill>
        <p:spPr>
          <a:xfrm>
            <a:off x="714348" y="4429131"/>
            <a:ext cx="2643206" cy="1500199"/>
          </a:xfrm>
          <a:prstGeom prst="rect">
            <a:avLst/>
          </a:prstGeom>
        </p:spPr>
      </p:pic>
      <p:pic>
        <p:nvPicPr>
          <p:cNvPr id="13" name="Picture 12" descr="ebola.jpg"/>
          <p:cNvPicPr>
            <a:picLocks noChangeAspect="1"/>
          </p:cNvPicPr>
          <p:nvPr/>
        </p:nvPicPr>
        <p:blipFill>
          <a:blip r:embed="rId7"/>
          <a:stretch>
            <a:fillRect/>
          </a:stretch>
        </p:blipFill>
        <p:spPr>
          <a:xfrm>
            <a:off x="7052128" y="2428868"/>
            <a:ext cx="1734714" cy="1714512"/>
          </a:xfrm>
          <a:prstGeom prst="rect">
            <a:avLst/>
          </a:prstGeom>
        </p:spPr>
      </p:pic>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5929330"/>
            <a:ext cx="8572560" cy="792145"/>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a:p>
        </p:txBody>
      </p:sp>
      <p:sp>
        <p:nvSpPr>
          <p:cNvPr id="2" name="Заголовок 1"/>
          <p:cNvSpPr>
            <a:spLocks noGrp="1"/>
          </p:cNvSpPr>
          <p:nvPr>
            <p:ph type="title"/>
          </p:nvPr>
        </p:nvSpPr>
        <p:spPr>
          <a:xfrm>
            <a:off x="352102" y="116632"/>
            <a:ext cx="8396361" cy="998984"/>
          </a:xfrm>
        </p:spPr>
        <p:txBody>
          <a:bodyPr>
            <a:noAutofit/>
          </a:bodyPr>
          <a:lstStyle/>
          <a:p>
            <a:pPr algn="ctr"/>
            <a:r>
              <a:rPr lang="en-GB" sz="3200" b="1" dirty="0" smtClean="0">
                <a:solidFill>
                  <a:srgbClr val="3E6135"/>
                </a:solidFill>
                <a:effectLst/>
                <a:latin typeface="Elephant" pitchFamily="18" charset="0"/>
              </a:rPr>
              <a:t>Staff Training and Capacity Building</a:t>
            </a:r>
            <a:endParaRPr lang="ru-RU" sz="3200" dirty="0">
              <a:solidFill>
                <a:srgbClr val="3E6135"/>
              </a:solidFill>
              <a:effectLst/>
              <a:latin typeface="Lucida Console" pitchFamily="49" charset="0"/>
            </a:endParaRPr>
          </a:p>
        </p:txBody>
      </p:sp>
      <p:sp>
        <p:nvSpPr>
          <p:cNvPr id="3" name="Прямоугольник 2"/>
          <p:cNvSpPr/>
          <p:nvPr/>
        </p:nvSpPr>
        <p:spPr>
          <a:xfrm>
            <a:off x="251520" y="1610791"/>
            <a:ext cx="8496944" cy="2123658"/>
          </a:xfrm>
          <a:prstGeom prst="rect">
            <a:avLst/>
          </a:prstGeom>
        </p:spPr>
        <p:txBody>
          <a:bodyPr wrap="square">
            <a:spAutoFit/>
          </a:bodyPr>
          <a:lstStyle/>
          <a:p>
            <a:pPr>
              <a:lnSpc>
                <a:spcPct val="150000"/>
              </a:lnSpc>
            </a:pPr>
            <a:r>
              <a:rPr lang="en-US" sz="1400" dirty="0" smtClean="0"/>
              <a:t>Training of Staffs and Capacity building has being one of our major challenge from 2014 to 2015 due to the Ebola out break, we have not been able to secure funding for this sector. Not withstanding this, we have a wide range of experience staffs in community mobilization, advocacy, sensitization, and outreach activities. EEHRSL has trained and qualified staffs to carried out project Implementation with qualification ranging from Diploma to Masters Degree</a:t>
            </a:r>
          </a:p>
          <a:p>
            <a:pPr algn="just">
              <a:lnSpc>
                <a:spcPct val="150000"/>
              </a:lnSpc>
            </a:pPr>
            <a:endParaRPr lang="en-US" dirty="0" smtClean="0"/>
          </a:p>
        </p:txBody>
      </p:sp>
      <p:sp>
        <p:nvSpPr>
          <p:cNvPr id="10" name="TextBox 9"/>
          <p:cNvSpPr txBox="1"/>
          <p:nvPr/>
        </p:nvSpPr>
        <p:spPr>
          <a:xfrm>
            <a:off x="285720" y="1428736"/>
            <a:ext cx="1218603" cy="707886"/>
          </a:xfrm>
          <a:prstGeom prst="rect">
            <a:avLst/>
          </a:prstGeom>
          <a:noFill/>
        </p:spPr>
        <p:txBody>
          <a:bodyPr wrap="none" rtlCol="0">
            <a:spAutoFit/>
          </a:bodyPr>
          <a:lstStyle/>
          <a:p>
            <a:r>
              <a:rPr lang="en-GB" sz="2000" b="1" dirty="0" smtClean="0">
                <a:ln w="10541" cmpd="sng">
                  <a:solidFill>
                    <a:schemeClr val="accent1">
                      <a:shade val="88000"/>
                      <a:satMod val="110000"/>
                    </a:schemeClr>
                  </a:solidFill>
                  <a:prstDash val="solid"/>
                </a:ln>
                <a:solidFill>
                  <a:srgbClr val="FF0000"/>
                </a:solidFill>
              </a:rPr>
              <a:t>Training</a:t>
            </a:r>
          </a:p>
          <a:p>
            <a:endParaRPr lang="en-GB" sz="2000" b="1" dirty="0">
              <a:ln w="10541" cmpd="sng">
                <a:solidFill>
                  <a:schemeClr val="accent1">
                    <a:shade val="88000"/>
                    <a:satMod val="110000"/>
                  </a:schemeClr>
                </a:solidFill>
                <a:prstDash val="solid"/>
              </a:ln>
              <a:solidFill>
                <a:srgbClr val="7030A0"/>
              </a:solidFill>
            </a:endParaRPr>
          </a:p>
        </p:txBody>
      </p:sp>
      <p:pic>
        <p:nvPicPr>
          <p:cNvPr id="12" name="Picture 11" descr="Sponsors meeting.jpg"/>
          <p:cNvPicPr>
            <a:picLocks noChangeAspect="1"/>
          </p:cNvPicPr>
          <p:nvPr/>
        </p:nvPicPr>
        <p:blipFill>
          <a:blip r:embed="rId4"/>
          <a:stretch>
            <a:fillRect/>
          </a:stretch>
        </p:blipFill>
        <p:spPr>
          <a:xfrm>
            <a:off x="6215074" y="3500438"/>
            <a:ext cx="2705098" cy="2071702"/>
          </a:xfrm>
          <a:prstGeom prst="rect">
            <a:avLst/>
          </a:prstGeom>
        </p:spPr>
      </p:pic>
      <p:pic>
        <p:nvPicPr>
          <p:cNvPr id="13" name="Picture 12" descr="Youth empowerment training.jpg"/>
          <p:cNvPicPr>
            <a:picLocks noChangeAspect="1"/>
          </p:cNvPicPr>
          <p:nvPr/>
        </p:nvPicPr>
        <p:blipFill>
          <a:blip r:embed="rId5"/>
          <a:stretch>
            <a:fillRect/>
          </a:stretch>
        </p:blipFill>
        <p:spPr>
          <a:xfrm>
            <a:off x="3357554" y="3500438"/>
            <a:ext cx="2643185" cy="2071702"/>
          </a:xfrm>
          <a:prstGeom prst="rect">
            <a:avLst/>
          </a:prstGeom>
        </p:spPr>
      </p:pic>
      <p:pic>
        <p:nvPicPr>
          <p:cNvPr id="14" name="Picture 13" descr="Staff meeting.jpg"/>
          <p:cNvPicPr>
            <a:picLocks noChangeAspect="1"/>
          </p:cNvPicPr>
          <p:nvPr/>
        </p:nvPicPr>
        <p:blipFill>
          <a:blip r:embed="rId6"/>
          <a:stretch>
            <a:fillRect/>
          </a:stretch>
        </p:blipFill>
        <p:spPr>
          <a:xfrm>
            <a:off x="285720" y="3500438"/>
            <a:ext cx="2914649" cy="2071702"/>
          </a:xfrm>
          <a:prstGeom prst="rect">
            <a:avLst/>
          </a:prstGeom>
        </p:spPr>
      </p:pic>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072206"/>
            <a:ext cx="8572560" cy="649269"/>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a:p>
        </p:txBody>
      </p:sp>
      <p:sp>
        <p:nvSpPr>
          <p:cNvPr id="2" name="Заголовок 1"/>
          <p:cNvSpPr>
            <a:spLocks noGrp="1"/>
          </p:cNvSpPr>
          <p:nvPr>
            <p:ph type="title"/>
          </p:nvPr>
        </p:nvSpPr>
        <p:spPr>
          <a:xfrm>
            <a:off x="352102" y="116632"/>
            <a:ext cx="8396361" cy="998984"/>
          </a:xfrm>
        </p:spPr>
        <p:txBody>
          <a:bodyPr>
            <a:noAutofit/>
          </a:bodyPr>
          <a:lstStyle/>
          <a:p>
            <a:pPr algn="ctr"/>
            <a:r>
              <a:rPr lang="en-US" sz="3600" dirty="0" smtClean="0">
                <a:solidFill>
                  <a:srgbClr val="3E6135"/>
                </a:solidFill>
                <a:effectLst/>
                <a:latin typeface="Elephant" pitchFamily="18" charset="0"/>
              </a:rPr>
              <a:t>Our Partners </a:t>
            </a:r>
            <a:endParaRPr lang="ru-RU" sz="3600" dirty="0">
              <a:solidFill>
                <a:srgbClr val="3E6135"/>
              </a:solidFill>
              <a:effectLst/>
              <a:latin typeface="Lucida Console" pitchFamily="49" charset="0"/>
            </a:endParaRPr>
          </a:p>
        </p:txBody>
      </p:sp>
      <p:sp>
        <p:nvSpPr>
          <p:cNvPr id="3" name="Прямоугольник 2"/>
          <p:cNvSpPr/>
          <p:nvPr/>
        </p:nvSpPr>
        <p:spPr>
          <a:xfrm>
            <a:off x="251520" y="1610791"/>
            <a:ext cx="8463884" cy="877163"/>
          </a:xfrm>
          <a:prstGeom prst="rect">
            <a:avLst/>
          </a:prstGeom>
        </p:spPr>
        <p:txBody>
          <a:bodyPr wrap="square">
            <a:spAutoFit/>
          </a:bodyPr>
          <a:lstStyle/>
          <a:p>
            <a:r>
              <a:rPr lang="en-US" sz="1600" dirty="0" smtClean="0"/>
              <a:t>Economic Empowerment and Human Rights-Sierra Leone is partnering with developmental agencies both national and international</a:t>
            </a:r>
            <a:endParaRPr lang="ru-RU" sz="1600" dirty="0" smtClean="0"/>
          </a:p>
          <a:p>
            <a:pPr algn="just"/>
            <a:r>
              <a:rPr lang="ru-RU" sz="1900" dirty="0" smtClean="0"/>
              <a:t>      </a:t>
            </a:r>
            <a:endParaRPr lang="ru-RU" sz="1900" dirty="0"/>
          </a:p>
        </p:txBody>
      </p:sp>
      <p:sp>
        <p:nvSpPr>
          <p:cNvPr id="6" name="TextBox 5"/>
          <p:cNvSpPr txBox="1"/>
          <p:nvPr/>
        </p:nvSpPr>
        <p:spPr>
          <a:xfrm>
            <a:off x="285720" y="2214554"/>
            <a:ext cx="8358246" cy="4247317"/>
          </a:xfrm>
          <a:prstGeom prst="rect">
            <a:avLst/>
          </a:prstGeom>
          <a:noFill/>
        </p:spPr>
        <p:txBody>
          <a:bodyPr wrap="square" rtlCol="0">
            <a:spAutoFit/>
          </a:bodyPr>
          <a:lstStyle/>
          <a:p>
            <a:pPr lvl="0"/>
            <a:r>
              <a:rPr lang="en-US" sz="1200" b="1" dirty="0" smtClean="0">
                <a:solidFill>
                  <a:srgbClr val="FF0000"/>
                </a:solidFill>
              </a:rPr>
              <a:t>Our national Partners</a:t>
            </a:r>
            <a:endParaRPr lang="en-GB" sz="1200" dirty="0" smtClean="0">
              <a:solidFill>
                <a:srgbClr val="FF0000"/>
              </a:solidFill>
            </a:endParaRPr>
          </a:p>
          <a:p>
            <a:pPr>
              <a:buFont typeface="Wingdings" pitchFamily="2" charset="2"/>
              <a:buChar char="Ø"/>
            </a:pPr>
            <a:r>
              <a:rPr lang="en-US" sz="1200" b="1" dirty="0" smtClean="0"/>
              <a:t> </a:t>
            </a:r>
            <a:r>
              <a:rPr lang="en-US" sz="1200" dirty="0" smtClean="0"/>
              <a:t>Ministry of Social welfare Gender and Children’s</a:t>
            </a:r>
          </a:p>
          <a:p>
            <a:pPr>
              <a:buFont typeface="Wingdings" pitchFamily="2" charset="2"/>
              <a:buChar char="Ø"/>
            </a:pPr>
            <a:r>
              <a:rPr lang="en-US" sz="1200" dirty="0" smtClean="0"/>
              <a:t>Ministry of Agriculture and food security.</a:t>
            </a:r>
            <a:endParaRPr lang="en-GB" sz="1200" dirty="0" smtClean="0"/>
          </a:p>
          <a:p>
            <a:pPr lvl="0">
              <a:buFont typeface="Wingdings" pitchFamily="2" charset="2"/>
              <a:buChar char="Ø"/>
            </a:pPr>
            <a:r>
              <a:rPr lang="en-US" sz="1200" dirty="0" smtClean="0"/>
              <a:t> Five daughters Sierra Leone</a:t>
            </a:r>
            <a:endParaRPr lang="en-GB" sz="1200" dirty="0" smtClean="0"/>
          </a:p>
          <a:p>
            <a:pPr lvl="0">
              <a:buFont typeface="Wingdings" pitchFamily="2" charset="2"/>
              <a:buChar char="Ø"/>
            </a:pPr>
            <a:r>
              <a:rPr lang="en-US" sz="1200" dirty="0" smtClean="0"/>
              <a:t>Child Help sierra Leone</a:t>
            </a:r>
            <a:endParaRPr lang="en-GB" sz="1200" dirty="0" smtClean="0"/>
          </a:p>
          <a:p>
            <a:pPr lvl="0">
              <a:buFont typeface="Wingdings" pitchFamily="2" charset="2"/>
              <a:buChar char="Ø"/>
            </a:pPr>
            <a:r>
              <a:rPr lang="en-US" sz="1200" dirty="0" smtClean="0"/>
              <a:t>Help a need child </a:t>
            </a:r>
            <a:endParaRPr lang="en-GB" sz="1200" dirty="0" smtClean="0"/>
          </a:p>
          <a:p>
            <a:pPr lvl="0">
              <a:buFont typeface="Wingdings" pitchFamily="2" charset="2"/>
              <a:buChar char="Ø"/>
            </a:pPr>
            <a:r>
              <a:rPr lang="en-US" sz="1200" dirty="0" smtClean="0"/>
              <a:t> Young Ambassador</a:t>
            </a:r>
            <a:endParaRPr lang="en-GB" sz="1200" dirty="0" smtClean="0"/>
          </a:p>
          <a:p>
            <a:pPr lvl="0">
              <a:buFont typeface="Wingdings" pitchFamily="2" charset="2"/>
              <a:buChar char="Ø"/>
            </a:pPr>
            <a:r>
              <a:rPr lang="en-US" sz="1200" dirty="0" smtClean="0"/>
              <a:t>District Councils</a:t>
            </a:r>
            <a:endParaRPr lang="en-GB" sz="1200" dirty="0" smtClean="0"/>
          </a:p>
          <a:p>
            <a:pPr lvl="0">
              <a:buFont typeface="Wingdings" pitchFamily="2" charset="2"/>
              <a:buChar char="Ø"/>
            </a:pPr>
            <a:r>
              <a:rPr lang="en-US" sz="1200" dirty="0" smtClean="0"/>
              <a:t>Needy child </a:t>
            </a:r>
            <a:r>
              <a:rPr lang="en-US" sz="1200" dirty="0" err="1" smtClean="0"/>
              <a:t>Salone</a:t>
            </a:r>
            <a:endParaRPr lang="en-GB" sz="1200" dirty="0" smtClean="0"/>
          </a:p>
          <a:p>
            <a:pPr lvl="0">
              <a:buFont typeface="Wingdings" pitchFamily="2" charset="2"/>
              <a:buChar char="Ø"/>
            </a:pPr>
            <a:r>
              <a:rPr lang="en-US" sz="1200" dirty="0" smtClean="0"/>
              <a:t>District Human Rights Committees</a:t>
            </a:r>
          </a:p>
          <a:p>
            <a:pPr lvl="0">
              <a:buFont typeface="Wingdings" pitchFamily="2" charset="2"/>
              <a:buChar char="Ø"/>
            </a:pPr>
            <a:endParaRPr lang="en-US" sz="1200" dirty="0" smtClean="0">
              <a:solidFill>
                <a:srgbClr val="FF0000"/>
              </a:solidFill>
            </a:endParaRPr>
          </a:p>
          <a:p>
            <a:pPr lvl="0"/>
            <a:r>
              <a:rPr lang="en-US" sz="1200" b="1" dirty="0" smtClean="0">
                <a:solidFill>
                  <a:srgbClr val="FF0000"/>
                </a:solidFill>
              </a:rPr>
              <a:t>Our International partners</a:t>
            </a:r>
            <a:endParaRPr lang="en-GB" sz="1200" dirty="0" smtClean="0">
              <a:solidFill>
                <a:srgbClr val="FF0000"/>
              </a:solidFill>
            </a:endParaRPr>
          </a:p>
          <a:p>
            <a:pPr>
              <a:buFont typeface="Wingdings" pitchFamily="2" charset="2"/>
              <a:buChar char="Ø"/>
            </a:pPr>
            <a:r>
              <a:rPr lang="en-US" sz="1200" b="1" dirty="0" smtClean="0"/>
              <a:t> </a:t>
            </a:r>
            <a:r>
              <a:rPr lang="en-US" sz="1200" dirty="0" smtClean="0"/>
              <a:t>Girls Not Brides International- UK </a:t>
            </a:r>
            <a:endParaRPr lang="en-GB" sz="1200" dirty="0" smtClean="0"/>
          </a:p>
          <a:p>
            <a:pPr lvl="0">
              <a:buFont typeface="Wingdings" pitchFamily="2" charset="2"/>
              <a:buChar char="Ø"/>
            </a:pPr>
            <a:r>
              <a:rPr lang="en-US" sz="1200" dirty="0" smtClean="0"/>
              <a:t>Help a child in Africa-Uganda</a:t>
            </a:r>
            <a:endParaRPr lang="en-GB" sz="1200" dirty="0" smtClean="0"/>
          </a:p>
          <a:p>
            <a:pPr lvl="0">
              <a:buFont typeface="Wingdings" pitchFamily="2" charset="2"/>
              <a:buChar char="Ø"/>
            </a:pPr>
            <a:r>
              <a:rPr lang="en-US" sz="1200" dirty="0" err="1" smtClean="0"/>
              <a:t>Yegesie</a:t>
            </a:r>
            <a:r>
              <a:rPr lang="en-US" sz="1200" dirty="0" smtClean="0"/>
              <a:t> International Open Collage of Technology </a:t>
            </a:r>
            <a:endParaRPr lang="en-GB" sz="1200" dirty="0" smtClean="0"/>
          </a:p>
          <a:p>
            <a:pPr lvl="0">
              <a:buFont typeface="Wingdings" pitchFamily="2" charset="2"/>
              <a:buChar char="Ø"/>
            </a:pPr>
            <a:r>
              <a:rPr lang="en-US" sz="1200" dirty="0" smtClean="0"/>
              <a:t>Global Hand International- UK</a:t>
            </a:r>
            <a:endParaRPr lang="en-GB" sz="1200" dirty="0" smtClean="0"/>
          </a:p>
          <a:p>
            <a:pPr lvl="0">
              <a:buFont typeface="Wingdings" pitchFamily="2" charset="2"/>
              <a:buChar char="Ø"/>
            </a:pPr>
            <a:r>
              <a:rPr lang="en-US" sz="1200" dirty="0" smtClean="0"/>
              <a:t>Humanity Worldwide- USA</a:t>
            </a:r>
            <a:endParaRPr lang="en-GB" sz="1200" dirty="0" smtClean="0"/>
          </a:p>
          <a:p>
            <a:pPr lvl="0">
              <a:buFont typeface="Wingdings" pitchFamily="2" charset="2"/>
              <a:buChar char="Ø"/>
            </a:pPr>
            <a:r>
              <a:rPr lang="en-US" sz="1200" dirty="0" smtClean="0"/>
              <a:t>Global Giving-UK</a:t>
            </a:r>
            <a:endParaRPr lang="en-GB" sz="1200" dirty="0" smtClean="0"/>
          </a:p>
          <a:p>
            <a:pPr lvl="0">
              <a:buFont typeface="Wingdings" pitchFamily="2" charset="2"/>
              <a:buChar char="Ø"/>
            </a:pPr>
            <a:r>
              <a:rPr lang="en-US" sz="1200" dirty="0" smtClean="0"/>
              <a:t>Global Council for Women</a:t>
            </a:r>
            <a:endParaRPr lang="en-GB" sz="1200" dirty="0" smtClean="0"/>
          </a:p>
          <a:p>
            <a:pPr lvl="0">
              <a:buFont typeface="Wingdings" pitchFamily="2" charset="2"/>
              <a:buChar char="Ø"/>
            </a:pPr>
            <a:r>
              <a:rPr lang="en-US" sz="1200" dirty="0" smtClean="0"/>
              <a:t>Landesea-India</a:t>
            </a:r>
            <a:endParaRPr lang="en-GB" sz="1200" dirty="0" smtClean="0"/>
          </a:p>
          <a:p>
            <a:pPr lvl="0"/>
            <a:endParaRPr lang="en-GB" sz="1200" dirty="0" smtClean="0"/>
          </a:p>
          <a:p>
            <a:endParaRPr lang="en-GB" dirty="0"/>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571440" y="5857892"/>
            <a:ext cx="8572560" cy="365125"/>
          </a:xfrm>
        </p:spPr>
        <p:txBody>
          <a:bodyPr/>
          <a:lstStyle/>
          <a:p>
            <a:r>
              <a:rPr lang="en-US" dirty="0" smtClean="0">
                <a:solidFill>
                  <a:schemeClr val="accent5">
                    <a:lumMod val="75000"/>
                  </a:schemeClr>
                </a:solidFill>
                <a:latin typeface="Lucida Console" pitchFamily="49" charset="0"/>
                <a:cs typeface="Aharoni" pitchFamily="2" charset="-79"/>
              </a:rPr>
              <a:t>17 Brima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a:solidFill>
                <a:schemeClr val="accent5">
                  <a:lumMod val="75000"/>
                </a:schemeClr>
              </a:solidFill>
            </a:endParaRPr>
          </a:p>
        </p:txBody>
      </p:sp>
      <p:sp>
        <p:nvSpPr>
          <p:cNvPr id="2" name="Заголовок 1"/>
          <p:cNvSpPr>
            <a:spLocks noGrp="1"/>
          </p:cNvSpPr>
          <p:nvPr>
            <p:ph type="title"/>
          </p:nvPr>
        </p:nvSpPr>
        <p:spPr>
          <a:xfrm>
            <a:off x="352102" y="116632"/>
            <a:ext cx="8396361" cy="998984"/>
          </a:xfrm>
        </p:spPr>
        <p:txBody>
          <a:bodyPr>
            <a:noAutofit/>
          </a:bodyPr>
          <a:lstStyle/>
          <a:p>
            <a:pPr algn="l"/>
            <a:r>
              <a:rPr lang="en-US" sz="3600" b="1" dirty="0" smtClean="0">
                <a:solidFill>
                  <a:schemeClr val="bg2"/>
                </a:solidFill>
                <a:latin typeface="Lucida Console" pitchFamily="49" charset="0"/>
              </a:rPr>
              <a:t>About </a:t>
            </a:r>
            <a:r>
              <a:rPr lang="en-US" sz="3600" dirty="0" smtClean="0">
                <a:solidFill>
                  <a:schemeClr val="bg2"/>
                </a:solidFill>
                <a:latin typeface="Lucida Console" pitchFamily="49" charset="0"/>
              </a:rPr>
              <a:t>Organisation</a:t>
            </a:r>
            <a:endParaRPr lang="ru-RU" sz="3600" b="1" dirty="0">
              <a:solidFill>
                <a:schemeClr val="bg2"/>
              </a:solidFill>
              <a:latin typeface="Lucida Console" pitchFamily="49" charset="0"/>
            </a:endParaRPr>
          </a:p>
        </p:txBody>
      </p:sp>
      <p:sp>
        <p:nvSpPr>
          <p:cNvPr id="3" name="Прямоугольник 2"/>
          <p:cNvSpPr/>
          <p:nvPr/>
        </p:nvSpPr>
        <p:spPr>
          <a:xfrm>
            <a:off x="0" y="1428736"/>
            <a:ext cx="8782664" cy="9833461"/>
          </a:xfrm>
          <a:prstGeom prst="rect">
            <a:avLst/>
          </a:prstGeom>
        </p:spPr>
        <p:txBody>
          <a:bodyPr wrap="square">
            <a:spAutoFit/>
          </a:bodyPr>
          <a:lstStyle/>
          <a:p>
            <a:pPr>
              <a:lnSpc>
                <a:spcPct val="150000"/>
              </a:lnSpc>
            </a:pPr>
            <a:r>
              <a:rPr lang="en-GB" sz="1100" dirty="0" smtClean="0"/>
              <a:t>                             </a:t>
            </a:r>
            <a:r>
              <a:rPr lang="en-US" sz="1400" dirty="0" smtClean="0"/>
              <a:t>Economic Empowerment and Human Rights-Sierra Leone is an indigenous initiative non-religious, non-political and non-governmental organization that is Centered on the promotion and protection of Women and Children in rural communities in Sierra Leone, and as well as the involvement of Communities in Development, Democracy and Human Rights, With special focus on the</a:t>
            </a:r>
            <a:r>
              <a:rPr lang="en-US" sz="1400" b="1" dirty="0" smtClean="0"/>
              <a:t> </a:t>
            </a:r>
            <a:r>
              <a:rPr lang="en-US" sz="1400" dirty="0" smtClean="0"/>
              <a:t>International Convenient on Economic, Social and Cultural Rights. It was  founded in 2010 and registered with the Ministry of Social Welfare, Gender and Children’s affairs, </a:t>
            </a:r>
            <a:r>
              <a:rPr lang="en-US" sz="1400" dirty="0" err="1" smtClean="0"/>
              <a:t>itshas</a:t>
            </a:r>
            <a:r>
              <a:rPr lang="en-US" sz="1400" dirty="0" smtClean="0"/>
              <a:t> it headquarter in Sierra Leone and has official representation offices in Bombali, Tonkolili, Bo, Kono and Port Loko Districts.</a:t>
            </a:r>
            <a:r>
              <a:rPr lang="en-GB" sz="1400" dirty="0" smtClean="0"/>
              <a:t> </a:t>
            </a:r>
          </a:p>
          <a:p>
            <a:pPr>
              <a:lnSpc>
                <a:spcPct val="150000"/>
              </a:lnSpc>
            </a:pPr>
            <a:r>
              <a:rPr lang="en-GB" sz="1400" dirty="0" smtClean="0"/>
              <a:t>                            works on Human Rights, women access to land/property, Food Security, Early Child Marriage, Economic Empowerment and healthcare for over 5 years and has extensive experience in advocacy, sensitisation, community engagement, Dialogue and outreach activities. We have the full potential for implementation of international projects</a:t>
            </a:r>
            <a:r>
              <a:rPr lang="ru-RU" sz="1400" dirty="0" smtClean="0"/>
              <a:t>. </a:t>
            </a:r>
          </a:p>
          <a:p>
            <a:pPr algn="just">
              <a:lnSpc>
                <a:spcPct val="150000"/>
              </a:lnSpc>
            </a:pPr>
            <a:endParaRPr lang="ru-RU" dirty="0" smtClean="0"/>
          </a:p>
          <a:p>
            <a:pPr algn="just">
              <a:lnSpc>
                <a:spcPct val="150000"/>
              </a:lnSpc>
            </a:pPr>
            <a:endParaRPr lang="ru-RU" sz="1600" dirty="0" smtClean="0"/>
          </a:p>
          <a:p>
            <a:pPr algn="just">
              <a:lnSpc>
                <a:spcPct val="150000"/>
              </a:lnSpc>
            </a:pPr>
            <a:endParaRPr lang="en-GB" sz="1600" dirty="0" smtClean="0">
              <a:ea typeface="Batang" pitchFamily="18" charset="-127"/>
              <a:cs typeface="Aharoni" pitchFamily="2" charset="-79"/>
            </a:endParaRPr>
          </a:p>
          <a:p>
            <a:pPr algn="just">
              <a:lnSpc>
                <a:spcPct val="150000"/>
              </a:lnSpc>
            </a:pPr>
            <a:endParaRPr lang="en-GB" sz="1600" dirty="0" smtClean="0">
              <a:ea typeface="Batang" pitchFamily="18" charset="-127"/>
              <a:cs typeface="Aharoni" pitchFamily="2" charset="-79"/>
            </a:endParaRPr>
          </a:p>
          <a:p>
            <a:pPr algn="just">
              <a:lnSpc>
                <a:spcPct val="150000"/>
              </a:lnSpc>
            </a:pPr>
            <a:r>
              <a:rPr lang="en-GB" sz="1600" dirty="0" smtClean="0">
                <a:ea typeface="Batang" pitchFamily="18" charset="-127"/>
                <a:cs typeface="Aharoni" pitchFamily="2" charset="-79"/>
              </a:rPr>
              <a:t> </a:t>
            </a:r>
            <a:endParaRPr lang="ru-RU" sz="2000" b="1" dirty="0" smtClean="0">
              <a:latin typeface="Lucida Console" pitchFamily="49" charset="0"/>
              <a:ea typeface="Batang" pitchFamily="18" charset="-127"/>
              <a:cs typeface="Aharoni" pitchFamily="2" charset="-79"/>
            </a:endParaRPr>
          </a:p>
          <a:p>
            <a:pPr algn="just">
              <a:buNone/>
            </a:pPr>
            <a:endParaRPr lang="ru-RU" sz="2000" b="1" dirty="0" smtClean="0">
              <a:latin typeface="Lucida Console" pitchFamily="49" charset="0"/>
              <a:ea typeface="Batang" pitchFamily="18" charset="-127"/>
              <a:cs typeface="Aharoni" pitchFamily="2" charset="-79"/>
            </a:endParaRPr>
          </a:p>
          <a:p>
            <a:pPr algn="just">
              <a:buNone/>
            </a:pPr>
            <a:endParaRPr lang="ru-RU" sz="2000" b="1" dirty="0" smtClean="0">
              <a:latin typeface="Lucida Console" pitchFamily="49" charset="0"/>
              <a:ea typeface="Batang" pitchFamily="18" charset="-127"/>
              <a:cs typeface="Aharoni" pitchFamily="2" charset="-79"/>
            </a:endParaRPr>
          </a:p>
          <a:p>
            <a:pPr algn="just">
              <a:buNone/>
            </a:pPr>
            <a:endParaRPr lang="en-GB" sz="2000" b="1" dirty="0" smtClean="0">
              <a:latin typeface="Lucida Console" pitchFamily="49" charset="0"/>
              <a:ea typeface="Batang" pitchFamily="18" charset="-127"/>
              <a:cs typeface="Aharoni" pitchFamily="2" charset="-79"/>
            </a:endParaRPr>
          </a:p>
          <a:p>
            <a:pPr indent="457200" algn="just"/>
            <a:endParaRPr lang="en-US" sz="2000" dirty="0" smtClean="0">
              <a:latin typeface="PlumbLightC" pitchFamily="50" charset="0"/>
            </a:endParaRPr>
          </a:p>
          <a:p>
            <a:pPr indent="457200" algn="just"/>
            <a:endParaRPr lang="ru-RU" sz="2000" dirty="0" smtClean="0">
              <a:latin typeface="PlumbLightC" pitchFamily="50" charset="0"/>
            </a:endParaRP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1900" dirty="0" smtClean="0"/>
          </a:p>
          <a:p>
            <a:pPr algn="just"/>
            <a:r>
              <a:rPr lang="ru-RU" sz="1900" dirty="0" smtClean="0"/>
              <a:t>      </a:t>
            </a:r>
            <a:endParaRPr lang="ru-RU" sz="1900" dirty="0"/>
          </a:p>
        </p:txBody>
      </p:sp>
      <p:sp>
        <p:nvSpPr>
          <p:cNvPr id="12" name="Прямоугольник 3"/>
          <p:cNvSpPr/>
          <p:nvPr/>
        </p:nvSpPr>
        <p:spPr>
          <a:xfrm>
            <a:off x="0" y="1428736"/>
            <a:ext cx="1357290" cy="357190"/>
          </a:xfrm>
          <a:prstGeom prst="rect">
            <a:avLst/>
          </a:prstGeom>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dirty="0" smtClean="0">
                <a:solidFill>
                  <a:schemeClr val="bg1"/>
                </a:solidFill>
                <a:latin typeface="Baskerville Old Face" pitchFamily="18" charset="0"/>
              </a:rPr>
              <a:t>EEHRSL</a:t>
            </a:r>
            <a:endParaRPr lang="ru-RU" sz="2400" dirty="0">
              <a:solidFill>
                <a:schemeClr val="bg1"/>
              </a:solidFill>
            </a:endParaRPr>
          </a:p>
        </p:txBody>
      </p:sp>
      <p:sp>
        <p:nvSpPr>
          <p:cNvPr id="13" name="Прямоугольник 3"/>
          <p:cNvSpPr/>
          <p:nvPr/>
        </p:nvSpPr>
        <p:spPr>
          <a:xfrm>
            <a:off x="0" y="4071942"/>
            <a:ext cx="1500166" cy="286892"/>
          </a:xfrm>
          <a:prstGeom prst="rect">
            <a:avLst/>
          </a:prstGeom>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EEHRSL</a:t>
            </a:r>
            <a:endParaRPr lang="ru-RU" dirty="0"/>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571440" y="6000768"/>
            <a:ext cx="8572560" cy="649269"/>
          </a:xfrm>
        </p:spPr>
        <p:txBody>
          <a:bodyPr/>
          <a:lstStyle/>
          <a:p>
            <a:endParaRPr lang="en-US" dirty="0" smtClean="0">
              <a:solidFill>
                <a:schemeClr val="accent5">
                  <a:lumMod val="75000"/>
                </a:schemeClr>
              </a:solidFill>
              <a:latin typeface="Lucida Console" pitchFamily="49" charset="0"/>
              <a:cs typeface="Aharoni" pitchFamily="2" charset="-79"/>
            </a:endParaRPr>
          </a:p>
          <a:p>
            <a:endParaRPr lang="en-US" dirty="0" smtClean="0">
              <a:solidFill>
                <a:schemeClr val="accent5">
                  <a:lumMod val="75000"/>
                </a:schemeClr>
              </a:solidFill>
              <a:latin typeface="Lucida Console" pitchFamily="49" charset="0"/>
              <a:cs typeface="Aharoni" pitchFamily="2" charset="-79"/>
            </a:endParaRPr>
          </a:p>
          <a:p>
            <a:endParaRPr lang="en-US" dirty="0" smtClean="0">
              <a:solidFill>
                <a:schemeClr val="accent5">
                  <a:lumMod val="75000"/>
                </a:schemeClr>
              </a:solidFill>
              <a:latin typeface="Lucida Console" pitchFamily="49" charset="0"/>
              <a:cs typeface="Aharoni" pitchFamily="2" charset="-79"/>
            </a:endParaRPr>
          </a:p>
          <a:p>
            <a:endParaRPr lang="en-US" dirty="0" smtClean="0">
              <a:solidFill>
                <a:schemeClr val="accent5">
                  <a:lumMod val="75000"/>
                </a:schemeClr>
              </a:solidFill>
              <a:latin typeface="Lucida Console" pitchFamily="49" charset="0"/>
              <a:cs typeface="Aharoni" pitchFamily="2" charset="-79"/>
            </a:endParaRPr>
          </a:p>
          <a:p>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ru-RU" dirty="0" smtClean="0">
              <a:solidFill>
                <a:schemeClr val="accent5">
                  <a:lumMod val="75000"/>
                </a:schemeClr>
              </a:solidFill>
            </a:endParaRPr>
          </a:p>
        </p:txBody>
      </p:sp>
      <p:sp>
        <p:nvSpPr>
          <p:cNvPr id="2" name="Заголовок 1"/>
          <p:cNvSpPr>
            <a:spLocks noGrp="1"/>
          </p:cNvSpPr>
          <p:nvPr>
            <p:ph type="title"/>
          </p:nvPr>
        </p:nvSpPr>
        <p:spPr>
          <a:xfrm>
            <a:off x="352102" y="116632"/>
            <a:ext cx="8396361" cy="998984"/>
          </a:xfrm>
        </p:spPr>
        <p:txBody>
          <a:bodyPr>
            <a:noAutofit/>
          </a:bodyPr>
          <a:lstStyle/>
          <a:p>
            <a:r>
              <a:rPr lang="en-GB" sz="3200" b="1" dirty="0" smtClean="0">
                <a:solidFill>
                  <a:schemeClr val="bg2"/>
                </a:solidFill>
                <a:latin typeface="Lucida Console" pitchFamily="49" charset="0"/>
              </a:rPr>
              <a:t>Activities of the </a:t>
            </a:r>
            <a:r>
              <a:rPr lang="en-GB" sz="3200" dirty="0" smtClean="0">
                <a:solidFill>
                  <a:schemeClr val="bg2"/>
                </a:solidFill>
                <a:latin typeface="Lucida Console" pitchFamily="49" charset="0"/>
              </a:rPr>
              <a:t>Organization</a:t>
            </a:r>
            <a:endParaRPr lang="ru-RU" sz="3200" dirty="0">
              <a:solidFill>
                <a:schemeClr val="bg2"/>
              </a:solidFill>
              <a:latin typeface="Lucida Console" pitchFamily="49" charset="0"/>
            </a:endParaRPr>
          </a:p>
        </p:txBody>
      </p:sp>
      <p:sp>
        <p:nvSpPr>
          <p:cNvPr id="3" name="Прямоугольник 2"/>
          <p:cNvSpPr/>
          <p:nvPr/>
        </p:nvSpPr>
        <p:spPr>
          <a:xfrm>
            <a:off x="251520" y="1610791"/>
            <a:ext cx="8496944" cy="6878806"/>
          </a:xfrm>
          <a:prstGeom prst="rect">
            <a:avLst/>
          </a:prstGeom>
        </p:spPr>
        <p:txBody>
          <a:bodyPr wrap="square">
            <a:spAutoFit/>
          </a:bodyPr>
          <a:lstStyle/>
          <a:p>
            <a:pPr algn="just">
              <a:lnSpc>
                <a:spcPct val="150000"/>
              </a:lnSpc>
              <a:buFont typeface="Wingdings" pitchFamily="2" charset="2"/>
              <a:buChar char="q"/>
            </a:pPr>
            <a:r>
              <a:rPr lang="en-GB" sz="1400" dirty="0" smtClean="0">
                <a:ea typeface="Batang" pitchFamily="18" charset="-127"/>
                <a:cs typeface="Aharoni" pitchFamily="2" charset="-79"/>
              </a:rPr>
              <a:t>Early Child Marriage campaign.</a:t>
            </a:r>
            <a:endParaRPr lang="ru-RU" sz="1400" dirty="0" smtClean="0">
              <a:ea typeface="Batang" pitchFamily="18" charset="-127"/>
              <a:cs typeface="Aharoni" pitchFamily="2" charset="-79"/>
            </a:endParaRPr>
          </a:p>
          <a:p>
            <a:pPr algn="just">
              <a:lnSpc>
                <a:spcPct val="150000"/>
              </a:lnSpc>
              <a:buFont typeface="Wingdings" pitchFamily="2" charset="2"/>
              <a:buChar char="q"/>
            </a:pPr>
            <a:r>
              <a:rPr lang="en-GB" sz="1400" dirty="0" smtClean="0">
                <a:ea typeface="Batang" pitchFamily="18" charset="-127"/>
                <a:cs typeface="Aharoni" pitchFamily="2" charset="-79"/>
              </a:rPr>
              <a:t>Sensitization Campaign on Ebola. </a:t>
            </a:r>
          </a:p>
          <a:p>
            <a:pPr algn="just">
              <a:lnSpc>
                <a:spcPct val="150000"/>
              </a:lnSpc>
              <a:buFont typeface="Wingdings" pitchFamily="2" charset="2"/>
              <a:buChar char="q"/>
            </a:pPr>
            <a:r>
              <a:rPr lang="en-GB" sz="1400" dirty="0" smtClean="0">
                <a:ea typeface="Batang" pitchFamily="18" charset="-127"/>
                <a:cs typeface="Aharoni" pitchFamily="2" charset="-79"/>
              </a:rPr>
              <a:t>Women and the poor Access to Land Rights.</a:t>
            </a:r>
          </a:p>
          <a:p>
            <a:pPr algn="just">
              <a:lnSpc>
                <a:spcPct val="150000"/>
              </a:lnSpc>
              <a:buFont typeface="Wingdings" pitchFamily="2" charset="2"/>
              <a:buChar char="q"/>
            </a:pPr>
            <a:r>
              <a:rPr lang="en-GB" sz="1400" dirty="0" smtClean="0"/>
              <a:t>Water wells Construction. </a:t>
            </a:r>
          </a:p>
          <a:p>
            <a:pPr algn="just">
              <a:lnSpc>
                <a:spcPct val="150000"/>
              </a:lnSpc>
              <a:buFont typeface="Wingdings" pitchFamily="2" charset="2"/>
              <a:buChar char="q"/>
            </a:pPr>
            <a:r>
              <a:rPr lang="en-GB" sz="1400" dirty="0" smtClean="0"/>
              <a:t>Community Education.</a:t>
            </a:r>
          </a:p>
          <a:p>
            <a:pPr algn="just">
              <a:lnSpc>
                <a:spcPct val="150000"/>
              </a:lnSpc>
              <a:buFont typeface="Wingdings" pitchFamily="2" charset="2"/>
              <a:buChar char="q"/>
            </a:pPr>
            <a:r>
              <a:rPr lang="en-GB" sz="1400" dirty="0" smtClean="0"/>
              <a:t>Family livelihood Support </a:t>
            </a:r>
          </a:p>
          <a:p>
            <a:pPr algn="just">
              <a:lnSpc>
                <a:spcPct val="150000"/>
              </a:lnSpc>
              <a:buFont typeface="Wingdings" pitchFamily="2" charset="2"/>
              <a:buChar char="q"/>
            </a:pPr>
            <a:r>
              <a:rPr lang="en-GB" sz="1400" dirty="0" smtClean="0"/>
              <a:t> Gender Empowerment.</a:t>
            </a:r>
          </a:p>
          <a:p>
            <a:pPr algn="just">
              <a:lnSpc>
                <a:spcPct val="150000"/>
              </a:lnSpc>
              <a:buFont typeface="Wingdings" pitchFamily="2" charset="2"/>
              <a:buChar char="q"/>
            </a:pPr>
            <a:r>
              <a:rPr lang="en-GB" sz="1400" dirty="0" smtClean="0"/>
              <a:t>Human Rights Education and more</a:t>
            </a:r>
            <a:endParaRPr lang="ru-RU" sz="1400" dirty="0" smtClean="0"/>
          </a:p>
          <a:p>
            <a:pPr indent="-342900" algn="just">
              <a:lnSpc>
                <a:spcPct val="150000"/>
              </a:lnSpc>
            </a:pPr>
            <a:endParaRPr lang="ru-RU" sz="1600" dirty="0" smtClean="0"/>
          </a:p>
          <a:p>
            <a:pPr indent="-342900" algn="just">
              <a:lnSpc>
                <a:spcPct val="150000"/>
              </a:lnSpc>
            </a:pPr>
            <a:endParaRPr lang="ru-RU" sz="1600" dirty="0" smtClean="0"/>
          </a:p>
          <a:p>
            <a:pPr indent="-342900" algn="just">
              <a:lnSpc>
                <a:spcPct val="150000"/>
              </a:lnSpc>
            </a:pPr>
            <a:endParaRPr lang="ru-RU" sz="1500" dirty="0" smtClean="0">
              <a:latin typeface="Georgia" pitchFamily="18" charset="0"/>
            </a:endParaRPr>
          </a:p>
          <a:p>
            <a:pPr indent="-342900" algn="just">
              <a:lnSpc>
                <a:spcPct val="150000"/>
              </a:lnSpc>
            </a:pPr>
            <a:endParaRPr lang="ru-RU" sz="1500" dirty="0" smtClean="0">
              <a:latin typeface="Georgia" pitchFamily="18" charset="0"/>
            </a:endParaRPr>
          </a:p>
          <a:p>
            <a:pPr algn="just">
              <a:lnSpc>
                <a:spcPct val="150000"/>
              </a:lnSpc>
            </a:pPr>
            <a:r>
              <a:rPr lang="ru-RU" sz="2800" b="1" dirty="0" smtClean="0">
                <a:latin typeface="Lucida Console" pitchFamily="49" charset="0"/>
              </a:rPr>
              <a:t>      </a:t>
            </a:r>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1900" dirty="0" smtClean="0"/>
          </a:p>
          <a:p>
            <a:pPr algn="just"/>
            <a:r>
              <a:rPr lang="ru-RU" sz="1900" dirty="0" smtClean="0"/>
              <a:t>      </a:t>
            </a:r>
            <a:endParaRPr lang="ru-RU" sz="1900" dirty="0"/>
          </a:p>
        </p:txBody>
      </p:sp>
      <p:pic>
        <p:nvPicPr>
          <p:cNvPr id="8" name="Picture 7" descr="land right.jpg"/>
          <p:cNvPicPr>
            <a:picLocks noChangeAspect="1"/>
          </p:cNvPicPr>
          <p:nvPr/>
        </p:nvPicPr>
        <p:blipFill>
          <a:blip r:embed="rId4"/>
          <a:stretch>
            <a:fillRect/>
          </a:stretch>
        </p:blipFill>
        <p:spPr>
          <a:xfrm>
            <a:off x="428596" y="4214818"/>
            <a:ext cx="1785950" cy="1714512"/>
          </a:xfrm>
          <a:prstGeom prst="rect">
            <a:avLst/>
          </a:prstGeom>
        </p:spPr>
      </p:pic>
      <p:pic>
        <p:nvPicPr>
          <p:cNvPr id="10" name="Picture 9" descr="Women Access to Land Meeting.jpg"/>
          <p:cNvPicPr>
            <a:picLocks noChangeAspect="1"/>
          </p:cNvPicPr>
          <p:nvPr/>
        </p:nvPicPr>
        <p:blipFill>
          <a:blip r:embed="rId5"/>
          <a:stretch>
            <a:fillRect/>
          </a:stretch>
        </p:blipFill>
        <p:spPr>
          <a:xfrm>
            <a:off x="6357950" y="4071942"/>
            <a:ext cx="2357454" cy="1936219"/>
          </a:xfrm>
          <a:prstGeom prst="rect">
            <a:avLst/>
          </a:prstGeom>
        </p:spPr>
      </p:pic>
      <p:pic>
        <p:nvPicPr>
          <p:cNvPr id="12" name="Picture 11" descr="IMAG0865.jpg"/>
          <p:cNvPicPr>
            <a:picLocks noChangeAspect="1"/>
          </p:cNvPicPr>
          <p:nvPr/>
        </p:nvPicPr>
        <p:blipFill>
          <a:blip r:embed="rId6"/>
          <a:stretch>
            <a:fillRect/>
          </a:stretch>
        </p:blipFill>
        <p:spPr>
          <a:xfrm>
            <a:off x="2357422" y="4214818"/>
            <a:ext cx="1928826" cy="1785950"/>
          </a:xfrm>
          <a:prstGeom prst="rect">
            <a:avLst/>
          </a:prstGeom>
        </p:spPr>
      </p:pic>
      <p:pic>
        <p:nvPicPr>
          <p:cNvPr id="15" name="Picture 14" descr="DSC01297.JPG"/>
          <p:cNvPicPr>
            <a:picLocks noChangeAspect="1"/>
          </p:cNvPicPr>
          <p:nvPr/>
        </p:nvPicPr>
        <p:blipFill>
          <a:blip r:embed="rId7" cstate="print"/>
          <a:stretch>
            <a:fillRect/>
          </a:stretch>
        </p:blipFill>
        <p:spPr>
          <a:xfrm>
            <a:off x="4357686" y="4286256"/>
            <a:ext cx="1928826" cy="1625102"/>
          </a:xfrm>
          <a:prstGeom prst="rect">
            <a:avLst/>
          </a:prstGeom>
        </p:spPr>
      </p:pic>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143644"/>
            <a:ext cx="8572560" cy="577831"/>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ru-RU" dirty="0">
              <a:solidFill>
                <a:schemeClr val="accent5">
                  <a:lumMod val="75000"/>
                </a:schemeClr>
              </a:solidFill>
            </a:endParaRPr>
          </a:p>
        </p:txBody>
      </p:sp>
      <p:sp>
        <p:nvSpPr>
          <p:cNvPr id="2" name="Заголовок 1"/>
          <p:cNvSpPr>
            <a:spLocks noGrp="1"/>
          </p:cNvSpPr>
          <p:nvPr>
            <p:ph type="title"/>
          </p:nvPr>
        </p:nvSpPr>
        <p:spPr>
          <a:xfrm>
            <a:off x="352102" y="116632"/>
            <a:ext cx="8396361" cy="998984"/>
          </a:xfrm>
        </p:spPr>
        <p:txBody>
          <a:bodyPr>
            <a:noAutofit/>
          </a:bodyPr>
          <a:lstStyle/>
          <a:p>
            <a:r>
              <a:rPr lang="en-US" sz="3600" b="1" dirty="0" smtClean="0">
                <a:solidFill>
                  <a:schemeClr val="bg2"/>
                </a:solidFill>
                <a:latin typeface="Lucida Console" pitchFamily="49" charset="0"/>
              </a:rPr>
              <a:t>Organization Experience</a:t>
            </a:r>
            <a:endParaRPr lang="ru-RU" sz="3600" b="1" dirty="0">
              <a:solidFill>
                <a:schemeClr val="bg2"/>
              </a:solidFill>
              <a:latin typeface="Lucida Console" pitchFamily="49" charset="0"/>
            </a:endParaRPr>
          </a:p>
        </p:txBody>
      </p:sp>
      <p:sp>
        <p:nvSpPr>
          <p:cNvPr id="3" name="Прямоугольник 2"/>
          <p:cNvSpPr/>
          <p:nvPr/>
        </p:nvSpPr>
        <p:spPr>
          <a:xfrm>
            <a:off x="323528" y="1641186"/>
            <a:ext cx="8496944" cy="4385816"/>
          </a:xfrm>
          <a:custGeom>
            <a:avLst/>
            <a:gdLst>
              <a:gd name="connsiteX0" fmla="*/ 0 w 8496944"/>
              <a:gd name="connsiteY0" fmla="*/ 0 h 4108817"/>
              <a:gd name="connsiteX1" fmla="*/ 8496944 w 8496944"/>
              <a:gd name="connsiteY1" fmla="*/ 0 h 4108817"/>
              <a:gd name="connsiteX2" fmla="*/ 8496944 w 8496944"/>
              <a:gd name="connsiteY2" fmla="*/ 4108817 h 4108817"/>
              <a:gd name="connsiteX3" fmla="*/ 0 w 8496944"/>
              <a:gd name="connsiteY3" fmla="*/ 4108817 h 4108817"/>
              <a:gd name="connsiteX4" fmla="*/ 0 w 8496944"/>
              <a:gd name="connsiteY4" fmla="*/ 0 h 4108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944" h="4108817">
                <a:moveTo>
                  <a:pt x="0" y="0"/>
                </a:moveTo>
                <a:lnTo>
                  <a:pt x="8496944" y="0"/>
                </a:lnTo>
                <a:lnTo>
                  <a:pt x="8496944" y="4108817"/>
                </a:lnTo>
                <a:lnTo>
                  <a:pt x="0" y="4108817"/>
                </a:lnTo>
                <a:lnTo>
                  <a:pt x="0" y="0"/>
                </a:lnTo>
                <a:close/>
              </a:path>
            </a:pathLst>
          </a:custGeom>
          <a:ln>
            <a:solidFill>
              <a:schemeClr val="tx1"/>
            </a:solidFill>
            <a:prstDash val="solid"/>
          </a:ln>
        </p:spPr>
        <p:txBody>
          <a:bodyPr wrap="square">
            <a:spAutoFit/>
          </a:bodyPr>
          <a:lstStyle/>
          <a:p>
            <a:pPr>
              <a:lnSpc>
                <a:spcPct val="150000"/>
              </a:lnSpc>
            </a:pPr>
            <a:r>
              <a:rPr lang="en-GB" sz="1400" dirty="0" smtClean="0"/>
              <a:t>We have ongoing projects in all our operational Districts in Sierra Leone of </a:t>
            </a:r>
            <a:r>
              <a:rPr lang="en-US" sz="1400" dirty="0" smtClean="0"/>
              <a:t>Bombali, Tonkolili, Bo, Kono and Port Loko.</a:t>
            </a:r>
            <a:endParaRPr lang="en-GB" sz="1400" dirty="0" smtClean="0"/>
          </a:p>
          <a:p>
            <a:pPr algn="just">
              <a:lnSpc>
                <a:spcPct val="150000"/>
              </a:lnSpc>
            </a:pPr>
            <a:endParaRPr lang="en-GB" sz="1200" dirty="0" smtClean="0"/>
          </a:p>
          <a:p>
            <a:pPr algn="just">
              <a:lnSpc>
                <a:spcPct val="150000"/>
              </a:lnSpc>
            </a:pPr>
            <a:endParaRPr lang="en-GB" dirty="0" smtClean="0"/>
          </a:p>
          <a:p>
            <a:pPr algn="just">
              <a:lnSpc>
                <a:spcPct val="150000"/>
              </a:lnSpc>
            </a:pPr>
            <a:endParaRPr lang="en-GB" dirty="0" smtClean="0"/>
          </a:p>
          <a:p>
            <a:pPr algn="just">
              <a:lnSpc>
                <a:spcPct val="150000"/>
              </a:lnSpc>
            </a:pPr>
            <a:r>
              <a:rPr lang="en-GB" dirty="0" smtClean="0"/>
              <a:t>—Bombali District</a:t>
            </a:r>
          </a:p>
          <a:p>
            <a:pPr algn="just">
              <a:lnSpc>
                <a:spcPct val="150000"/>
              </a:lnSpc>
            </a:pPr>
            <a:r>
              <a:rPr lang="en-GB" dirty="0" smtClean="0"/>
              <a:t>— Tonkolili District</a:t>
            </a:r>
          </a:p>
          <a:p>
            <a:pPr algn="just">
              <a:lnSpc>
                <a:spcPct val="150000"/>
              </a:lnSpc>
            </a:pPr>
            <a:r>
              <a:rPr lang="en-GB" dirty="0" smtClean="0"/>
              <a:t>— Bo District</a:t>
            </a:r>
          </a:p>
          <a:p>
            <a:pPr algn="just">
              <a:lnSpc>
                <a:spcPct val="150000"/>
              </a:lnSpc>
            </a:pPr>
            <a:r>
              <a:rPr lang="en-GB" dirty="0" smtClean="0"/>
              <a:t>— Port Loko District</a:t>
            </a:r>
          </a:p>
          <a:p>
            <a:pPr algn="just">
              <a:lnSpc>
                <a:spcPct val="150000"/>
              </a:lnSpc>
            </a:pPr>
            <a:endParaRPr lang="en-GB" sz="1900" dirty="0" smtClean="0"/>
          </a:p>
          <a:p>
            <a:pPr algn="just">
              <a:lnSpc>
                <a:spcPct val="150000"/>
              </a:lnSpc>
            </a:pPr>
            <a:r>
              <a:rPr lang="en-GB" sz="1900" dirty="0" smtClean="0"/>
              <a:t>- Kono District </a:t>
            </a:r>
            <a:r>
              <a:rPr lang="ru-RU" sz="1900" dirty="0" smtClean="0"/>
              <a:t>    </a:t>
            </a:r>
            <a:endParaRPr lang="ru-RU" sz="1900" dirty="0"/>
          </a:p>
        </p:txBody>
      </p:sp>
      <p:cxnSp>
        <p:nvCxnSpPr>
          <p:cNvPr id="15" name="Straight Arrow Connector 14"/>
          <p:cNvCxnSpPr/>
          <p:nvPr/>
        </p:nvCxnSpPr>
        <p:spPr>
          <a:xfrm flipV="1">
            <a:off x="2857488" y="3357562"/>
            <a:ext cx="571504" cy="290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28992" y="3214686"/>
            <a:ext cx="2214578" cy="276999"/>
          </a:xfrm>
          <a:prstGeom prst="rect">
            <a:avLst/>
          </a:prstGeom>
          <a:noFill/>
        </p:spPr>
        <p:txBody>
          <a:bodyPr wrap="square" rtlCol="0">
            <a:spAutoFit/>
          </a:bodyPr>
          <a:lstStyle/>
          <a:p>
            <a:r>
              <a:rPr lang="en-GB" sz="1200" dirty="0" smtClean="0"/>
              <a:t>Family livelihood support</a:t>
            </a:r>
            <a:r>
              <a:rPr lang="ru-RU" sz="1200" dirty="0" smtClean="0"/>
              <a:t> </a:t>
            </a:r>
            <a:endParaRPr lang="en-GB" sz="1200" dirty="0"/>
          </a:p>
        </p:txBody>
      </p:sp>
      <p:cxnSp>
        <p:nvCxnSpPr>
          <p:cNvPr id="21" name="Straight Arrow Connector 20"/>
          <p:cNvCxnSpPr/>
          <p:nvPr/>
        </p:nvCxnSpPr>
        <p:spPr>
          <a:xfrm flipV="1">
            <a:off x="2857488" y="3643314"/>
            <a:ext cx="571504" cy="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30" idx="1"/>
          </p:cNvCxnSpPr>
          <p:nvPr/>
        </p:nvCxnSpPr>
        <p:spPr>
          <a:xfrm>
            <a:off x="2857488" y="3643314"/>
            <a:ext cx="571504" cy="281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28992" y="3500438"/>
            <a:ext cx="2020105" cy="276999"/>
          </a:xfrm>
          <a:prstGeom prst="rect">
            <a:avLst/>
          </a:prstGeom>
          <a:noFill/>
        </p:spPr>
        <p:txBody>
          <a:bodyPr wrap="none" rtlCol="0">
            <a:spAutoFit/>
          </a:bodyPr>
          <a:lstStyle/>
          <a:p>
            <a:r>
              <a:rPr lang="en-GB" sz="1200" dirty="0" smtClean="0"/>
              <a:t>Human Rights Education</a:t>
            </a:r>
            <a:endParaRPr lang="en-GB" sz="1200" dirty="0"/>
          </a:p>
        </p:txBody>
      </p:sp>
      <p:sp>
        <p:nvSpPr>
          <p:cNvPr id="30" name="TextBox 29"/>
          <p:cNvSpPr txBox="1"/>
          <p:nvPr/>
        </p:nvSpPr>
        <p:spPr>
          <a:xfrm>
            <a:off x="3428992" y="3786190"/>
            <a:ext cx="1885453" cy="276999"/>
          </a:xfrm>
          <a:prstGeom prst="rect">
            <a:avLst/>
          </a:prstGeom>
          <a:noFill/>
        </p:spPr>
        <p:txBody>
          <a:bodyPr wrap="none" rtlCol="0">
            <a:spAutoFit/>
          </a:bodyPr>
          <a:lstStyle/>
          <a:p>
            <a:r>
              <a:rPr lang="en-GB" sz="1200" dirty="0" smtClean="0"/>
              <a:t>Health Care (HIV/AIDs)</a:t>
            </a:r>
            <a:endParaRPr lang="en-GB" sz="1200" dirty="0"/>
          </a:p>
        </p:txBody>
      </p:sp>
      <p:sp>
        <p:nvSpPr>
          <p:cNvPr id="36" name="TextBox 35"/>
          <p:cNvSpPr txBox="1"/>
          <p:nvPr/>
        </p:nvSpPr>
        <p:spPr>
          <a:xfrm>
            <a:off x="3643306" y="4357694"/>
            <a:ext cx="3643338" cy="461665"/>
          </a:xfrm>
          <a:prstGeom prst="rect">
            <a:avLst/>
          </a:prstGeom>
          <a:noFill/>
        </p:spPr>
        <p:txBody>
          <a:bodyPr wrap="square" rtlCol="0">
            <a:spAutoFit/>
          </a:bodyPr>
          <a:lstStyle/>
          <a:p>
            <a:r>
              <a:rPr lang="en-GB" sz="1200" dirty="0" smtClean="0"/>
              <a:t>Agriculture project for 5 women’s groups, Child Marriage </a:t>
            </a:r>
            <a:endParaRPr lang="en-GB" sz="1200" dirty="0"/>
          </a:p>
        </p:txBody>
      </p:sp>
      <p:sp>
        <p:nvSpPr>
          <p:cNvPr id="37" name="TextBox 36"/>
          <p:cNvSpPr txBox="1"/>
          <p:nvPr/>
        </p:nvSpPr>
        <p:spPr>
          <a:xfrm>
            <a:off x="3428992" y="5786454"/>
            <a:ext cx="1857388" cy="276999"/>
          </a:xfrm>
          <a:prstGeom prst="rect">
            <a:avLst/>
          </a:prstGeom>
          <a:noFill/>
        </p:spPr>
        <p:txBody>
          <a:bodyPr wrap="square" rtlCol="0">
            <a:spAutoFit/>
          </a:bodyPr>
          <a:lstStyle/>
          <a:p>
            <a:r>
              <a:rPr lang="ru-RU" sz="1200" dirty="0" smtClean="0"/>
              <a:t> </a:t>
            </a:r>
            <a:endParaRPr lang="en-GB" sz="1200" dirty="0"/>
          </a:p>
        </p:txBody>
      </p:sp>
      <p:sp>
        <p:nvSpPr>
          <p:cNvPr id="38" name="TextBox 37"/>
          <p:cNvSpPr txBox="1"/>
          <p:nvPr/>
        </p:nvSpPr>
        <p:spPr>
          <a:xfrm>
            <a:off x="3571868" y="4786322"/>
            <a:ext cx="2714644" cy="646331"/>
          </a:xfrm>
          <a:prstGeom prst="rect">
            <a:avLst/>
          </a:prstGeom>
          <a:noFill/>
        </p:spPr>
        <p:txBody>
          <a:bodyPr wrap="square" rtlCol="0">
            <a:spAutoFit/>
          </a:bodyPr>
          <a:lstStyle/>
          <a:p>
            <a:r>
              <a:rPr lang="en-GB" sz="1200" dirty="0" smtClean="0"/>
              <a:t>Ebola Food Supply to Quarantined Homes and Survivors, Child Marriage </a:t>
            </a:r>
            <a:r>
              <a:rPr lang="ru-RU" sz="1200" dirty="0" smtClean="0"/>
              <a:t> </a:t>
            </a:r>
            <a:endParaRPr lang="en-GB" sz="1200" dirty="0"/>
          </a:p>
        </p:txBody>
      </p:sp>
      <p:sp>
        <p:nvSpPr>
          <p:cNvPr id="39" name="TextBox 38"/>
          <p:cNvSpPr txBox="1"/>
          <p:nvPr/>
        </p:nvSpPr>
        <p:spPr>
          <a:xfrm>
            <a:off x="4071934" y="4000504"/>
            <a:ext cx="2357454" cy="461665"/>
          </a:xfrm>
          <a:prstGeom prst="rect">
            <a:avLst/>
          </a:prstGeom>
          <a:noFill/>
        </p:spPr>
        <p:txBody>
          <a:bodyPr wrap="square" rtlCol="0">
            <a:spAutoFit/>
          </a:bodyPr>
          <a:lstStyle/>
          <a:p>
            <a:r>
              <a:rPr lang="en-GB" sz="1200" dirty="0" smtClean="0"/>
              <a:t>Women and poor Land Rights awareness campaign</a:t>
            </a:r>
            <a:endParaRPr lang="en-GB" sz="1200" dirty="0"/>
          </a:p>
        </p:txBody>
      </p:sp>
      <p:cxnSp>
        <p:nvCxnSpPr>
          <p:cNvPr id="42" name="Straight Arrow Connector 41"/>
          <p:cNvCxnSpPr/>
          <p:nvPr/>
        </p:nvCxnSpPr>
        <p:spPr>
          <a:xfrm flipV="1">
            <a:off x="2643174" y="4071942"/>
            <a:ext cx="1428760" cy="8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000232" y="4500570"/>
            <a:ext cx="1500198" cy="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714612" y="4929198"/>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00100" y="2571744"/>
            <a:ext cx="5643602" cy="523220"/>
          </a:xfrm>
          <a:prstGeom prst="rect">
            <a:avLst/>
          </a:prstGeom>
        </p:spPr>
        <p:txBody>
          <a:bodyPr wrap="square">
            <a:spAutoFit/>
          </a:bodyPr>
          <a:lstStyle/>
          <a:p>
            <a:r>
              <a:rPr lang="en-GB" sz="2800" dirty="0" smtClean="0">
                <a:solidFill>
                  <a:srgbClr val="7030A0"/>
                </a:solidFill>
              </a:rPr>
              <a:t> The projects in progress</a:t>
            </a:r>
            <a:endParaRPr lang="en-GB" sz="2800" dirty="0">
              <a:solidFill>
                <a:srgbClr val="7030A0"/>
              </a:solidFill>
            </a:endParaRPr>
          </a:p>
        </p:txBody>
      </p:sp>
      <p:sp>
        <p:nvSpPr>
          <p:cNvPr id="27" name="TextBox 26"/>
          <p:cNvSpPr txBox="1"/>
          <p:nvPr/>
        </p:nvSpPr>
        <p:spPr>
          <a:xfrm>
            <a:off x="3214678" y="5572140"/>
            <a:ext cx="2714644" cy="461665"/>
          </a:xfrm>
          <a:prstGeom prst="rect">
            <a:avLst/>
          </a:prstGeom>
          <a:noFill/>
        </p:spPr>
        <p:txBody>
          <a:bodyPr wrap="square" rtlCol="0">
            <a:spAutoFit/>
          </a:bodyPr>
          <a:lstStyle/>
          <a:p>
            <a:r>
              <a:rPr lang="en-GB" sz="1200" dirty="0" smtClean="0"/>
              <a:t>Early Child Marriage, Stop Child Labour project</a:t>
            </a:r>
            <a:endParaRPr lang="en-GB" sz="1200" dirty="0"/>
          </a:p>
        </p:txBody>
      </p:sp>
      <p:cxnSp>
        <p:nvCxnSpPr>
          <p:cNvPr id="23" name="Straight Arrow Connector 22"/>
          <p:cNvCxnSpPr/>
          <p:nvPr/>
        </p:nvCxnSpPr>
        <p:spPr>
          <a:xfrm>
            <a:off x="2214546" y="5786454"/>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000768"/>
            <a:ext cx="8572560" cy="720707"/>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a:p>
        </p:txBody>
      </p:sp>
      <p:sp>
        <p:nvSpPr>
          <p:cNvPr id="2" name="Заголовок 1"/>
          <p:cNvSpPr>
            <a:spLocks noGrp="1"/>
          </p:cNvSpPr>
          <p:nvPr>
            <p:ph type="title"/>
          </p:nvPr>
        </p:nvSpPr>
        <p:spPr>
          <a:xfrm>
            <a:off x="352102" y="116632"/>
            <a:ext cx="8396361" cy="998984"/>
          </a:xfrm>
        </p:spPr>
        <p:txBody>
          <a:bodyPr>
            <a:noAutofit/>
          </a:bodyPr>
          <a:lstStyle/>
          <a:p>
            <a:r>
              <a:rPr lang="en-GB" sz="3200" dirty="0" smtClean="0">
                <a:solidFill>
                  <a:schemeClr val="bg2"/>
                </a:solidFill>
                <a:latin typeface="Lucida Console" pitchFamily="49" charset="0"/>
              </a:rPr>
              <a:t>What We Do</a:t>
            </a:r>
            <a:r>
              <a:rPr lang="ru-RU" sz="3200" dirty="0" smtClean="0">
                <a:solidFill>
                  <a:schemeClr val="bg2"/>
                </a:solidFill>
              </a:rPr>
              <a:t/>
            </a:r>
            <a:br>
              <a:rPr lang="ru-RU" sz="3200" dirty="0" smtClean="0">
                <a:solidFill>
                  <a:schemeClr val="bg2"/>
                </a:solidFill>
              </a:rPr>
            </a:br>
            <a:endParaRPr lang="ru-RU" sz="3200" b="1" dirty="0">
              <a:solidFill>
                <a:schemeClr val="bg2"/>
              </a:solidFill>
              <a:latin typeface="Lucida Console" pitchFamily="49" charset="0"/>
            </a:endParaRPr>
          </a:p>
        </p:txBody>
      </p:sp>
      <p:sp>
        <p:nvSpPr>
          <p:cNvPr id="3" name="Прямоугольник 2"/>
          <p:cNvSpPr/>
          <p:nvPr/>
        </p:nvSpPr>
        <p:spPr>
          <a:xfrm>
            <a:off x="142844" y="1333410"/>
            <a:ext cx="9001156" cy="9941183"/>
          </a:xfrm>
          <a:prstGeom prst="rect">
            <a:avLst/>
          </a:prstGeom>
        </p:spPr>
        <p:txBody>
          <a:bodyPr wrap="square">
            <a:spAutoFit/>
          </a:bodyPr>
          <a:lstStyle/>
          <a:p>
            <a:pPr>
              <a:lnSpc>
                <a:spcPct val="150000"/>
              </a:lnSpc>
            </a:pPr>
            <a:r>
              <a:rPr lang="en-GB" dirty="0" smtClean="0"/>
              <a:t>Our organization can implement  projects on development, Human Rights, Community Empowerment and Women Economic Empowerment. We use the following strategies to achieved the above approaches:</a:t>
            </a:r>
            <a:endParaRPr lang="ru-RU" dirty="0" smtClean="0"/>
          </a:p>
          <a:p>
            <a:pPr>
              <a:lnSpc>
                <a:spcPct val="150000"/>
              </a:lnSpc>
              <a:buFont typeface="Wingdings" pitchFamily="2" charset="2"/>
              <a:buChar char="q"/>
            </a:pPr>
            <a:r>
              <a:rPr lang="en-GB" dirty="0" smtClean="0"/>
              <a:t> Information on human rights education/documentation.</a:t>
            </a:r>
          </a:p>
          <a:p>
            <a:pPr>
              <a:lnSpc>
                <a:spcPct val="150000"/>
              </a:lnSpc>
              <a:buFont typeface="Wingdings" pitchFamily="2" charset="2"/>
              <a:buChar char="q"/>
            </a:pPr>
            <a:r>
              <a:rPr lang="en-GB" dirty="0" smtClean="0"/>
              <a:t>Trainings, campaigns awareness, public education.</a:t>
            </a:r>
          </a:p>
          <a:p>
            <a:pPr lvl="0">
              <a:lnSpc>
                <a:spcPct val="150000"/>
              </a:lnSpc>
              <a:buFont typeface="Wingdings" pitchFamily="2" charset="2"/>
              <a:buChar char="q"/>
            </a:pPr>
            <a:r>
              <a:rPr lang="en-GB" dirty="0" smtClean="0"/>
              <a:t>monitoring of legal institutions-police stations, courts, prisons and local detention facilities .</a:t>
            </a:r>
          </a:p>
          <a:p>
            <a:pPr>
              <a:lnSpc>
                <a:spcPct val="150000"/>
              </a:lnSpc>
              <a:buFont typeface="Wingdings" pitchFamily="2" charset="2"/>
              <a:buChar char="q"/>
            </a:pPr>
            <a:r>
              <a:rPr lang="en-GB" dirty="0" smtClean="0"/>
              <a:t>Community education.</a:t>
            </a:r>
          </a:p>
          <a:p>
            <a:pPr lvl="0">
              <a:lnSpc>
                <a:spcPct val="150000"/>
              </a:lnSpc>
              <a:buFont typeface="Wingdings" pitchFamily="2" charset="2"/>
              <a:buChar char="q"/>
            </a:pPr>
            <a:r>
              <a:rPr lang="en-GB" dirty="0" smtClean="0"/>
              <a:t>Provide legal information to suspects and accused persons.</a:t>
            </a:r>
          </a:p>
          <a:p>
            <a:pPr>
              <a:lnSpc>
                <a:spcPct val="150000"/>
              </a:lnSpc>
              <a:buFont typeface="Wingdings" pitchFamily="2" charset="2"/>
              <a:buChar char="q"/>
            </a:pPr>
            <a:r>
              <a:rPr lang="en-GB" dirty="0" smtClean="0"/>
              <a:t>Advocacy and Monitoring.</a:t>
            </a:r>
          </a:p>
          <a:p>
            <a:pPr>
              <a:lnSpc>
                <a:spcPct val="150000"/>
              </a:lnSpc>
            </a:pPr>
            <a:endParaRPr lang="ru-RU" dirty="0" smtClean="0"/>
          </a:p>
          <a:p>
            <a:endParaRPr lang="en-GB" dirty="0" smtClean="0"/>
          </a:p>
          <a:p>
            <a:endParaRPr lang="en-GB" dirty="0" smtClean="0"/>
          </a:p>
          <a:p>
            <a:endParaRPr lang="en-GB" dirty="0" smtClean="0"/>
          </a:p>
          <a:p>
            <a:endParaRPr lang="ru-RU" sz="1600" dirty="0" smtClean="0"/>
          </a:p>
          <a:p>
            <a:pPr indent="-342900" algn="just">
              <a:lnSpc>
                <a:spcPct val="150000"/>
              </a:lnSpc>
            </a:pPr>
            <a:endParaRPr lang="ru-RU" sz="1600" dirty="0" smtClean="0"/>
          </a:p>
          <a:p>
            <a:pPr indent="-342900" algn="just">
              <a:lnSpc>
                <a:spcPct val="150000"/>
              </a:lnSpc>
            </a:pPr>
            <a:endParaRPr lang="ru-RU" sz="1600" dirty="0" smtClean="0"/>
          </a:p>
          <a:p>
            <a:pPr indent="-342900" algn="just">
              <a:lnSpc>
                <a:spcPct val="150000"/>
              </a:lnSpc>
            </a:pPr>
            <a:endParaRPr lang="ru-RU" sz="1500" dirty="0" smtClean="0">
              <a:latin typeface="Georgia" pitchFamily="18" charset="0"/>
            </a:endParaRPr>
          </a:p>
          <a:p>
            <a:pPr indent="-342900" algn="just">
              <a:lnSpc>
                <a:spcPct val="150000"/>
              </a:lnSpc>
            </a:pPr>
            <a:endParaRPr lang="ru-RU" sz="1500" dirty="0" smtClean="0">
              <a:latin typeface="Georgia" pitchFamily="18" charset="0"/>
            </a:endParaRPr>
          </a:p>
          <a:p>
            <a:pPr algn="just">
              <a:lnSpc>
                <a:spcPct val="150000"/>
              </a:lnSpc>
            </a:pPr>
            <a:r>
              <a:rPr lang="ru-RU" sz="2800" b="1" dirty="0" smtClean="0">
                <a:latin typeface="Lucida Console" pitchFamily="49" charset="0"/>
              </a:rPr>
              <a:t>      </a:t>
            </a:r>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1900" dirty="0" smtClean="0"/>
          </a:p>
          <a:p>
            <a:pPr algn="just"/>
            <a:r>
              <a:rPr lang="ru-RU" sz="1900" dirty="0" smtClean="0"/>
              <a:t>      </a:t>
            </a:r>
            <a:endParaRPr lang="ru-RU" sz="1900" dirty="0"/>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GB" sz="2800" b="1" dirty="0" smtClean="0">
                <a:solidFill>
                  <a:schemeClr val="bg2"/>
                </a:solidFill>
                <a:latin typeface="Lucida Console" pitchFamily="49" charset="0"/>
              </a:rPr>
              <a:t>EEHRSL-</a:t>
            </a:r>
            <a:r>
              <a:rPr lang="en-US" sz="2800" b="1" dirty="0" smtClean="0"/>
              <a:t>Gender empowerment</a:t>
            </a:r>
            <a:r>
              <a:rPr lang="en-GB" sz="2800" b="1" dirty="0" smtClean="0">
                <a:solidFill>
                  <a:schemeClr val="bg2"/>
                </a:solidFill>
                <a:latin typeface="Lucida Console" pitchFamily="49" charset="0"/>
              </a:rPr>
              <a:t>.</a:t>
            </a:r>
            <a:endParaRPr lang="ru-RU" sz="2800" dirty="0"/>
          </a:p>
        </p:txBody>
      </p:sp>
      <p:sp>
        <p:nvSpPr>
          <p:cNvPr id="9" name="Нижний колонтитул 8"/>
          <p:cNvSpPr>
            <a:spLocks noGrp="1"/>
          </p:cNvSpPr>
          <p:nvPr>
            <p:ph type="ftr" sz="quarter" idx="11"/>
          </p:nvPr>
        </p:nvSpPr>
        <p:spPr>
          <a:xfrm>
            <a:off x="428596" y="6072206"/>
            <a:ext cx="8572560" cy="649269"/>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a:p>
        </p:txBody>
      </p:sp>
      <p:sp>
        <p:nvSpPr>
          <p:cNvPr id="3" name="Прямоугольник 2"/>
          <p:cNvSpPr/>
          <p:nvPr/>
        </p:nvSpPr>
        <p:spPr>
          <a:xfrm>
            <a:off x="251520" y="1610791"/>
            <a:ext cx="8892480" cy="4909036"/>
          </a:xfrm>
          <a:prstGeom prst="rect">
            <a:avLst/>
          </a:prstGeom>
        </p:spPr>
        <p:txBody>
          <a:bodyPr wrap="square">
            <a:spAutoFit/>
          </a:bodyPr>
          <a:lstStyle/>
          <a:p>
            <a:pPr>
              <a:lnSpc>
                <a:spcPct val="150000"/>
              </a:lnSpc>
            </a:pPr>
            <a:endParaRPr lang="en-US" dirty="0" smtClean="0"/>
          </a:p>
          <a:p>
            <a:pPr>
              <a:lnSpc>
                <a:spcPct val="150000"/>
              </a:lnSpc>
              <a:buClr>
                <a:schemeClr val="tx1">
                  <a:shade val="95000"/>
                </a:schemeClr>
              </a:buClr>
              <a:defRPr/>
            </a:pPr>
            <a:r>
              <a:rPr lang="en-US" sz="1200" dirty="0" smtClean="0">
                <a:solidFill>
                  <a:srgbClr val="FF0000"/>
                </a:solidFill>
              </a:rPr>
              <a:t>The Main Issues the EEHRSL Encounters:</a:t>
            </a:r>
          </a:p>
          <a:p>
            <a:pPr lvl="0"/>
            <a:r>
              <a:rPr lang="en-US" sz="1200" dirty="0" smtClean="0">
                <a:solidFill>
                  <a:srgbClr val="FF0000"/>
                </a:solidFill>
              </a:rPr>
              <a:t>Reproductive health</a:t>
            </a:r>
            <a:r>
              <a:rPr lang="en-US" sz="1200" dirty="0" smtClean="0"/>
              <a:t>: Women, for both physiological and social reasons, are more vulnerable than men to reproductive health problems. Reproductive health problems, including maternal mortality represent a major cause of death and disability for women in developing countries. </a:t>
            </a:r>
            <a:endParaRPr lang="en-GB" sz="1400" dirty="0" smtClean="0"/>
          </a:p>
          <a:p>
            <a:pPr lvl="0">
              <a:lnSpc>
                <a:spcPct val="150000"/>
              </a:lnSpc>
              <a:buFont typeface="Wingdings" pitchFamily="2" charset="2"/>
              <a:buChar char="q"/>
            </a:pPr>
            <a:r>
              <a:rPr lang="en-US" sz="1200" dirty="0" smtClean="0">
                <a:solidFill>
                  <a:srgbClr val="FF0000"/>
                </a:solidFill>
              </a:rPr>
              <a:t>Natural resources</a:t>
            </a:r>
            <a:r>
              <a:rPr lang="en-US" sz="1200" dirty="0" smtClean="0"/>
              <a:t>: Women in Sierra Leone are usually in charge of securing water, food and finances. Therefore, they tend to put into immediate practice whatever they learn about nutrition and preserving the environment and natural resources</a:t>
            </a:r>
            <a:endParaRPr lang="en-GB" sz="1200" dirty="0" smtClean="0"/>
          </a:p>
          <a:p>
            <a:pPr lvl="0">
              <a:lnSpc>
                <a:spcPct val="150000"/>
              </a:lnSpc>
              <a:buFont typeface="Wingdings" pitchFamily="2" charset="2"/>
              <a:buChar char="q"/>
            </a:pPr>
            <a:r>
              <a:rPr lang="en-US" sz="1100" dirty="0" smtClean="0">
                <a:solidFill>
                  <a:srgbClr val="FF0000"/>
                </a:solidFill>
              </a:rPr>
              <a:t> Political empowerment</a:t>
            </a:r>
            <a:r>
              <a:rPr lang="en-US" sz="1100" dirty="0" smtClean="0"/>
              <a:t>:  Political empowerment: Social and legal institutions still do not guarantee women equality in basic legal and human rights, access to legal empowerment control of land/property still remains an unanswered questions for men, equality in employment, social and political participation, Even when women are in parliament and or in governance they are still answerable to men for continuity of their position. </a:t>
            </a:r>
          </a:p>
          <a:p>
            <a:pPr lvl="0">
              <a:lnSpc>
                <a:spcPct val="150000"/>
              </a:lnSpc>
              <a:buFont typeface="Wingdings" pitchFamily="2" charset="2"/>
              <a:buChar char="q"/>
            </a:pPr>
            <a:r>
              <a:rPr lang="en-US" sz="1100" dirty="0" smtClean="0">
                <a:solidFill>
                  <a:srgbClr val="FF0000"/>
                </a:solidFill>
              </a:rPr>
              <a:t>Educational empowerment</a:t>
            </a:r>
            <a:r>
              <a:rPr lang="en-US" sz="1200" dirty="0" smtClean="0"/>
              <a:t>: About two thirds of the illiterate adults in Sierra Leone and in the world are female. Higher levels of women's education are strongly associated with both lower infant mortality and lower fertility, as well as with higher levels of education and economic opportunity for their children. </a:t>
            </a:r>
            <a:endParaRPr lang="en-GB" sz="1200" dirty="0" smtClean="0"/>
          </a:p>
          <a:p>
            <a:pPr algn="just"/>
            <a:r>
              <a:rPr lang="ru-RU" sz="2000" dirty="0" smtClean="0"/>
              <a:t> </a:t>
            </a:r>
          </a:p>
          <a:p>
            <a:pPr algn="just"/>
            <a:endParaRPr lang="ru-RU" sz="1900" dirty="0" smtClean="0"/>
          </a:p>
          <a:p>
            <a:pPr algn="just"/>
            <a:r>
              <a:rPr lang="ru-RU" sz="1900" dirty="0" smtClean="0"/>
              <a:t>      </a:t>
            </a:r>
            <a:endParaRPr lang="ru-RU" sz="1900" dirty="0"/>
          </a:p>
        </p:txBody>
      </p:sp>
      <p:sp>
        <p:nvSpPr>
          <p:cNvPr id="10" name="TextBox 9"/>
          <p:cNvSpPr txBox="1"/>
          <p:nvPr/>
        </p:nvSpPr>
        <p:spPr>
          <a:xfrm>
            <a:off x="214282" y="1500175"/>
            <a:ext cx="8501122" cy="677108"/>
          </a:xfrm>
          <a:prstGeom prst="rect">
            <a:avLst/>
          </a:prstGeom>
          <a:noFill/>
        </p:spPr>
        <p:txBody>
          <a:bodyPr wrap="square" rtlCol="0">
            <a:spAutoFit/>
          </a:bodyPr>
          <a:lstStyle/>
          <a:p>
            <a:r>
              <a:rPr lang="en-US" sz="1200" dirty="0" smtClean="0"/>
              <a:t>Our experience working with gender issues has shown that addressing gender equality and women’s empowerment requires strategic interventions at all levels of programming and policy-making</a:t>
            </a:r>
            <a:endParaRPr lang="en-GB" sz="1200" dirty="0" smtClean="0"/>
          </a:p>
          <a:p>
            <a:r>
              <a:rPr lang="en-US" sz="1400" dirty="0" smtClean="0">
                <a:solidFill>
                  <a:srgbClr val="0070C0"/>
                </a:solidFill>
              </a:rPr>
              <a:t> </a:t>
            </a:r>
            <a:endParaRPr lang="en-GB" sz="1400" dirty="0">
              <a:solidFill>
                <a:srgbClr val="0070C0"/>
              </a:solidFill>
            </a:endParaRPr>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072206"/>
            <a:ext cx="8572560" cy="649269"/>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ru-RU" dirty="0">
              <a:solidFill>
                <a:schemeClr val="accent5">
                  <a:lumMod val="75000"/>
                </a:schemeClr>
              </a:solidFill>
            </a:endParaRPr>
          </a:p>
        </p:txBody>
      </p:sp>
      <p:sp>
        <p:nvSpPr>
          <p:cNvPr id="2" name="Заголовок 1"/>
          <p:cNvSpPr>
            <a:spLocks noGrp="1"/>
          </p:cNvSpPr>
          <p:nvPr>
            <p:ph type="title"/>
          </p:nvPr>
        </p:nvSpPr>
        <p:spPr>
          <a:xfrm>
            <a:off x="352102" y="116632"/>
            <a:ext cx="8396361" cy="998984"/>
          </a:xfrm>
        </p:spPr>
        <p:txBody>
          <a:bodyPr>
            <a:noAutofit/>
          </a:bodyPr>
          <a:lstStyle/>
          <a:p>
            <a:pPr algn="ctr"/>
            <a:r>
              <a:rPr lang="en-US" sz="2000" dirty="0" smtClean="0">
                <a:effectLst/>
              </a:rPr>
              <a:t> </a:t>
            </a:r>
            <a:br>
              <a:rPr lang="en-US" sz="2000" dirty="0" smtClean="0">
                <a:effectLst/>
              </a:rPr>
            </a:br>
            <a:r>
              <a:rPr lang="en-US" sz="2000" dirty="0" smtClean="0">
                <a:effectLst/>
              </a:rPr>
              <a:t/>
            </a:r>
            <a:br>
              <a:rPr lang="en-US" sz="2000" dirty="0" smtClean="0">
                <a:effectLst/>
              </a:rPr>
            </a:br>
            <a:r>
              <a:rPr lang="en-US" sz="2000" dirty="0" smtClean="0">
                <a:effectLst/>
              </a:rPr>
              <a:t/>
            </a:r>
            <a:br>
              <a:rPr lang="en-US" sz="2000" dirty="0" smtClean="0">
                <a:effectLst/>
              </a:rPr>
            </a:br>
            <a:r>
              <a:rPr lang="en-US" sz="2800" dirty="0" smtClean="0">
                <a:solidFill>
                  <a:srgbClr val="538147"/>
                </a:solidFill>
                <a:effectLst/>
                <a:latin typeface="Elephant" pitchFamily="18" charset="0"/>
              </a:rPr>
              <a:t>Women Access to Land</a:t>
            </a:r>
            <a:r>
              <a:rPr lang="en-GB" sz="3200" dirty="0" smtClean="0"/>
              <a:t/>
            </a:r>
            <a:br>
              <a:rPr lang="en-GB" sz="3200" dirty="0" smtClean="0"/>
            </a:br>
            <a:r>
              <a:rPr lang="ru-RU" sz="3200" dirty="0" smtClean="0"/>
              <a:t/>
            </a:r>
            <a:br>
              <a:rPr lang="ru-RU" sz="3200" dirty="0" smtClean="0"/>
            </a:br>
            <a:endParaRPr lang="ru-RU" sz="3200" b="1" dirty="0">
              <a:solidFill>
                <a:schemeClr val="bg2"/>
              </a:solidFill>
              <a:latin typeface="Lucida Console" pitchFamily="49" charset="0"/>
            </a:endParaRPr>
          </a:p>
        </p:txBody>
      </p:sp>
      <p:sp>
        <p:nvSpPr>
          <p:cNvPr id="3" name="Прямоугольник 2"/>
          <p:cNvSpPr/>
          <p:nvPr/>
        </p:nvSpPr>
        <p:spPr>
          <a:xfrm>
            <a:off x="285720" y="1643050"/>
            <a:ext cx="8496944" cy="6247864"/>
          </a:xfrm>
          <a:prstGeom prst="rect">
            <a:avLst/>
          </a:prstGeom>
        </p:spPr>
        <p:txBody>
          <a:bodyPr wrap="square">
            <a:spAutoFit/>
          </a:bodyPr>
          <a:lstStyle/>
          <a:p>
            <a:pPr>
              <a:lnSpc>
                <a:spcPct val="150000"/>
              </a:lnSpc>
            </a:pPr>
            <a:r>
              <a:rPr lang="en-US" dirty="0" smtClean="0"/>
              <a:t>Sierra Leone has a dual land tenure system, with aspects from the colonial era and customary ownership varying in proportion, depending on location. This creates confusion regarding land rights for women.</a:t>
            </a:r>
            <a:br>
              <a:rPr lang="en-US" dirty="0" smtClean="0"/>
            </a:br>
            <a:r>
              <a:rPr lang="en-US" dirty="0" smtClean="0">
                <a:solidFill>
                  <a:srgbClr val="FF0000"/>
                </a:solidFill>
              </a:rPr>
              <a:t>Activities:</a:t>
            </a:r>
          </a:p>
          <a:p>
            <a:pPr marL="342900" indent="-342900">
              <a:lnSpc>
                <a:spcPct val="150000"/>
              </a:lnSpc>
              <a:buAutoNum type="arabicPeriod"/>
            </a:pPr>
            <a:r>
              <a:rPr lang="en-US" dirty="0" smtClean="0"/>
              <a:t>Community Engagement (Paramount chiefs and Stakeholders).</a:t>
            </a:r>
          </a:p>
          <a:p>
            <a:pPr marL="342900" indent="-342900">
              <a:lnSpc>
                <a:spcPct val="150000"/>
              </a:lnSpc>
              <a:buAutoNum type="arabicPeriod"/>
            </a:pPr>
            <a:r>
              <a:rPr lang="en-US" dirty="0" smtClean="0"/>
              <a:t>Community Meeting/Dialogue. </a:t>
            </a:r>
          </a:p>
          <a:p>
            <a:pPr marL="342900" indent="-342900">
              <a:lnSpc>
                <a:spcPct val="150000"/>
              </a:lnSpc>
              <a:buAutoNum type="arabicPeriod"/>
            </a:pPr>
            <a:r>
              <a:rPr lang="en-US" dirty="0" smtClean="0"/>
              <a:t>Advocacy and Monitoring.</a:t>
            </a:r>
          </a:p>
          <a:p>
            <a:pPr marL="342900" indent="-342900">
              <a:lnSpc>
                <a:spcPct val="150000"/>
              </a:lnSpc>
              <a:buAutoNum type="arabicPeriod"/>
            </a:pPr>
            <a:r>
              <a:rPr lang="en-US" dirty="0" smtClean="0"/>
              <a:t>Institutional Engagement.</a:t>
            </a:r>
          </a:p>
          <a:p>
            <a:pPr marL="342900" indent="-342900">
              <a:lnSpc>
                <a:spcPct val="150000"/>
              </a:lnSpc>
              <a:buAutoNum type="arabicPeriod"/>
            </a:pPr>
            <a:r>
              <a:rPr lang="en-US" dirty="0" smtClean="0"/>
              <a:t>Trainings, Workshops and Conferences.</a:t>
            </a:r>
          </a:p>
          <a:p>
            <a:pPr marL="342900" indent="-342900">
              <a:lnSpc>
                <a:spcPct val="150000"/>
              </a:lnSpc>
              <a:buAutoNum type="arabicPeriod"/>
            </a:pPr>
            <a:r>
              <a:rPr lang="en-US" dirty="0" smtClean="0"/>
              <a:t>Legal Empowerment (Paralegal Services).</a:t>
            </a:r>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000" dirty="0" smtClean="0"/>
          </a:p>
          <a:p>
            <a:pPr algn="just"/>
            <a:endParaRPr lang="ru-RU" sz="1900" dirty="0"/>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143644"/>
            <a:ext cx="8572560" cy="577831"/>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a:p>
        </p:txBody>
      </p:sp>
      <p:sp>
        <p:nvSpPr>
          <p:cNvPr id="2" name="Заголовок 1"/>
          <p:cNvSpPr>
            <a:spLocks noGrp="1"/>
          </p:cNvSpPr>
          <p:nvPr>
            <p:ph type="title"/>
          </p:nvPr>
        </p:nvSpPr>
        <p:spPr>
          <a:xfrm>
            <a:off x="352102" y="116632"/>
            <a:ext cx="8396361" cy="998984"/>
          </a:xfrm>
        </p:spPr>
        <p:txBody>
          <a:bodyPr>
            <a:noAutofit/>
          </a:bodyPr>
          <a:lstStyle/>
          <a:p>
            <a:r>
              <a:rPr lang="en-GB" sz="3200" dirty="0" smtClean="0"/>
              <a:t> </a:t>
            </a:r>
            <a:br>
              <a:rPr lang="en-GB" sz="3200" dirty="0" smtClean="0"/>
            </a:br>
            <a:r>
              <a:rPr lang="en-GB" sz="2400" dirty="0" smtClean="0">
                <a:solidFill>
                  <a:srgbClr val="3B5F47"/>
                </a:solidFill>
                <a:effectLst/>
                <a:latin typeface="Elephant" pitchFamily="18" charset="0"/>
              </a:rPr>
              <a:t>HOW DO EEHRSL MAKE A DIFFERENCE?</a:t>
            </a:r>
            <a:r>
              <a:rPr lang="en-GB" sz="3200" dirty="0" smtClean="0"/>
              <a:t/>
            </a:r>
            <a:br>
              <a:rPr lang="en-GB" sz="3200" dirty="0" smtClean="0"/>
            </a:br>
            <a:endParaRPr lang="ru-RU" sz="3200" dirty="0">
              <a:solidFill>
                <a:schemeClr val="bg2"/>
              </a:solidFill>
            </a:endParaRPr>
          </a:p>
        </p:txBody>
      </p:sp>
      <p:sp>
        <p:nvSpPr>
          <p:cNvPr id="3" name="Прямоугольник 2"/>
          <p:cNvSpPr/>
          <p:nvPr/>
        </p:nvSpPr>
        <p:spPr>
          <a:xfrm>
            <a:off x="251520" y="1610791"/>
            <a:ext cx="8496944" cy="4662815"/>
          </a:xfrm>
          <a:prstGeom prst="rect">
            <a:avLst/>
          </a:prstGeom>
        </p:spPr>
        <p:txBody>
          <a:bodyPr wrap="square">
            <a:spAutoFit/>
          </a:bodyPr>
          <a:lstStyle/>
          <a:p>
            <a:endParaRPr lang="en-GB" sz="1100" dirty="0" smtClean="0"/>
          </a:p>
          <a:p>
            <a:r>
              <a:rPr lang="en-GB" sz="1100" dirty="0" smtClean="0"/>
              <a:t> </a:t>
            </a:r>
          </a:p>
          <a:p>
            <a:r>
              <a:rPr lang="en-GB" sz="1600" dirty="0" smtClean="0">
                <a:solidFill>
                  <a:srgbClr val="FF0000"/>
                </a:solidFill>
              </a:rPr>
              <a:t>Activities</a:t>
            </a:r>
          </a:p>
          <a:p>
            <a:r>
              <a:rPr lang="en-GB" sz="1600" dirty="0" smtClean="0">
                <a:solidFill>
                  <a:srgbClr val="FF0000"/>
                </a:solidFill>
              </a:rPr>
              <a:t>Monitoring and advocacy</a:t>
            </a:r>
          </a:p>
          <a:p>
            <a:pPr>
              <a:buFont typeface="Wingdings" pitchFamily="2" charset="2"/>
              <a:buChar char="q"/>
            </a:pPr>
            <a:r>
              <a:rPr lang="en-GB" sz="1600" dirty="0" smtClean="0"/>
              <a:t>Direct lobbying (informal and formal contacts).</a:t>
            </a:r>
          </a:p>
          <a:p>
            <a:pPr>
              <a:buFont typeface="Wingdings" pitchFamily="2" charset="2"/>
              <a:buChar char="q"/>
            </a:pPr>
            <a:r>
              <a:rPr lang="en-GB" sz="1600" dirty="0" smtClean="0"/>
              <a:t>Building strategic coalitions (different levels from community to international).</a:t>
            </a:r>
          </a:p>
          <a:p>
            <a:pPr>
              <a:buFont typeface="Wingdings" pitchFamily="2" charset="2"/>
              <a:buChar char="q"/>
            </a:pPr>
            <a:r>
              <a:rPr lang="en-GB" sz="1600" dirty="0" smtClean="0"/>
              <a:t>Mobilising public support (use of media, Community engagements, demonstrations).</a:t>
            </a:r>
          </a:p>
          <a:p>
            <a:pPr>
              <a:buFont typeface="Wingdings" pitchFamily="2" charset="2"/>
              <a:buChar char="q"/>
            </a:pPr>
            <a:r>
              <a:rPr lang="en-GB" sz="1600" dirty="0" smtClean="0"/>
              <a:t>Research/collecting information as a basis for monitoring and advocacy.</a:t>
            </a:r>
          </a:p>
          <a:p>
            <a:r>
              <a:rPr lang="en-GB" sz="1600" dirty="0" smtClean="0"/>
              <a:t> </a:t>
            </a:r>
          </a:p>
          <a:p>
            <a:r>
              <a:rPr lang="en-GB" sz="1600" dirty="0" smtClean="0">
                <a:solidFill>
                  <a:srgbClr val="FF0000"/>
                </a:solidFill>
              </a:rPr>
              <a:t>Innovation, capacity building and service provision</a:t>
            </a:r>
          </a:p>
          <a:p>
            <a:pPr>
              <a:buFont typeface="Wingdings" pitchFamily="2" charset="2"/>
              <a:buChar char="q"/>
            </a:pPr>
            <a:r>
              <a:rPr lang="en-GB" sz="1600" dirty="0" smtClean="0"/>
              <a:t>Housing and credit programmes. </a:t>
            </a:r>
          </a:p>
          <a:p>
            <a:pPr>
              <a:buFont typeface="Wingdings" pitchFamily="2" charset="2"/>
              <a:buChar char="q"/>
            </a:pPr>
            <a:r>
              <a:rPr lang="en-GB" sz="1600" dirty="0" smtClean="0"/>
              <a:t> Conflict resolution methods.</a:t>
            </a:r>
          </a:p>
          <a:p>
            <a:pPr>
              <a:buFont typeface="Wingdings" pitchFamily="2" charset="2"/>
              <a:buChar char="q"/>
            </a:pPr>
            <a:r>
              <a:rPr lang="en-GB" sz="1600" dirty="0" smtClean="0"/>
              <a:t>Participatory methods.</a:t>
            </a:r>
          </a:p>
          <a:p>
            <a:pPr>
              <a:buFont typeface="Wingdings" pitchFamily="2" charset="2"/>
              <a:buChar char="q"/>
            </a:pPr>
            <a:r>
              <a:rPr lang="en-GB" sz="1600" dirty="0" smtClean="0"/>
              <a:t>Registration of community lands.</a:t>
            </a:r>
          </a:p>
          <a:p>
            <a:pPr>
              <a:buFont typeface="Wingdings" pitchFamily="2" charset="2"/>
              <a:buChar char="q"/>
            </a:pPr>
            <a:r>
              <a:rPr lang="en-GB" sz="1600" dirty="0" smtClean="0"/>
              <a:t>Group formation/leadership training.</a:t>
            </a:r>
          </a:p>
          <a:p>
            <a:pPr>
              <a:buFont typeface="Wingdings" pitchFamily="2" charset="2"/>
              <a:buChar char="q"/>
            </a:pPr>
            <a:r>
              <a:rPr lang="en-GB" sz="1600" dirty="0" smtClean="0"/>
              <a:t>Channelling requests for support from communities.</a:t>
            </a:r>
          </a:p>
          <a:p>
            <a:pPr>
              <a:buFont typeface="Wingdings" pitchFamily="2" charset="2"/>
              <a:buChar char="q"/>
            </a:pPr>
            <a:r>
              <a:rPr lang="en-GB" sz="1600" dirty="0" smtClean="0"/>
              <a:t>Information and training on land and housing issues.</a:t>
            </a:r>
          </a:p>
          <a:p>
            <a:pPr algn="just"/>
            <a:r>
              <a:rPr lang="ru-RU" sz="1900" dirty="0" smtClean="0"/>
              <a:t>      </a:t>
            </a:r>
            <a:endParaRPr lang="ru-RU" sz="1900" dirty="0"/>
          </a:p>
        </p:txBody>
      </p:sp>
      <p:sp>
        <p:nvSpPr>
          <p:cNvPr id="7" name="TextBox 6"/>
          <p:cNvSpPr txBox="1"/>
          <p:nvPr/>
        </p:nvSpPr>
        <p:spPr>
          <a:xfrm>
            <a:off x="428596" y="1643050"/>
            <a:ext cx="8143932" cy="338554"/>
          </a:xfrm>
          <a:prstGeom prst="rect">
            <a:avLst/>
          </a:prstGeom>
          <a:noFill/>
        </p:spPr>
        <p:txBody>
          <a:bodyPr wrap="square" rtlCol="0">
            <a:spAutoFit/>
          </a:bodyPr>
          <a:lstStyle/>
          <a:p>
            <a:pPr algn="ctr"/>
            <a:r>
              <a:rPr lang="en-GB" sz="1600" b="1" dirty="0" smtClean="0">
                <a:solidFill>
                  <a:schemeClr val="accent1"/>
                </a:solidFill>
              </a:rPr>
              <a:t>ROLES AND ACTIVITIES</a:t>
            </a:r>
            <a:endParaRPr lang="en-GB" sz="1600" dirty="0">
              <a:solidFill>
                <a:schemeClr val="accent1"/>
              </a:solidFill>
            </a:endParaRPr>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34076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Нижний колонтитул 8"/>
          <p:cNvSpPr>
            <a:spLocks noGrp="1"/>
          </p:cNvSpPr>
          <p:nvPr>
            <p:ph type="ftr" sz="quarter" idx="11"/>
          </p:nvPr>
        </p:nvSpPr>
        <p:spPr>
          <a:xfrm>
            <a:off x="428596" y="6143644"/>
            <a:ext cx="8572560" cy="577831"/>
          </a:xfrm>
        </p:spPr>
        <p:txBody>
          <a:bodyPr/>
          <a:lstStyle/>
          <a:p>
            <a:r>
              <a:rPr lang="en-US" dirty="0" smtClean="0">
                <a:solidFill>
                  <a:schemeClr val="accent5">
                    <a:lumMod val="75000"/>
                  </a:schemeClr>
                </a:solidFill>
                <a:latin typeface="Lucida Console" pitchFamily="49" charset="0"/>
                <a:cs typeface="Aharoni" pitchFamily="2" charset="-79"/>
              </a:rPr>
              <a:t>17 </a:t>
            </a:r>
            <a:r>
              <a:rPr lang="en-US" dirty="0" err="1" smtClean="0">
                <a:solidFill>
                  <a:schemeClr val="accent5">
                    <a:lumMod val="75000"/>
                  </a:schemeClr>
                </a:solidFill>
                <a:latin typeface="Lucida Console" pitchFamily="49" charset="0"/>
                <a:cs typeface="Aharoni" pitchFamily="2" charset="-79"/>
              </a:rPr>
              <a:t>Brima</a:t>
            </a:r>
            <a:r>
              <a:rPr lang="en-US" dirty="0" smtClean="0">
                <a:solidFill>
                  <a:schemeClr val="accent5">
                    <a:lumMod val="75000"/>
                  </a:schemeClr>
                </a:solidFill>
                <a:latin typeface="Lucida Console" pitchFamily="49" charset="0"/>
                <a:cs typeface="Aharoni" pitchFamily="2" charset="-79"/>
              </a:rPr>
              <a:t> Lane Makeni, West Africa Sierra Leone Tel. +23276326294 Email. </a:t>
            </a:r>
            <a:r>
              <a:rPr lang="en-US" dirty="0" smtClean="0">
                <a:solidFill>
                  <a:schemeClr val="accent5">
                    <a:lumMod val="75000"/>
                  </a:schemeClr>
                </a:solidFill>
                <a:latin typeface="Lucida Console" pitchFamily="49" charset="0"/>
                <a:cs typeface="Aharoni" pitchFamily="2" charset="-79"/>
                <a:hlinkClick r:id="rId3"/>
              </a:rPr>
              <a:t>eehrsl@gmail.com</a:t>
            </a:r>
            <a:endParaRPr lang="en-US" dirty="0" smtClean="0">
              <a:solidFill>
                <a:schemeClr val="accent5">
                  <a:lumMod val="75000"/>
                </a:schemeClr>
              </a:solidFill>
              <a:latin typeface="Lucida Console" pitchFamily="49" charset="0"/>
              <a:cs typeface="Aharoni" pitchFamily="2" charset="-79"/>
            </a:endParaRPr>
          </a:p>
          <a:p>
            <a:r>
              <a:rPr lang="en-US" dirty="0" smtClean="0">
                <a:solidFill>
                  <a:schemeClr val="accent5">
                    <a:lumMod val="75000"/>
                  </a:schemeClr>
                </a:solidFill>
                <a:latin typeface="Lucida Console" pitchFamily="49" charset="0"/>
                <a:cs typeface="Aharoni" pitchFamily="2" charset="-79"/>
              </a:rPr>
              <a:t>, website http://eehrsl.wix.com/eehrsl,www.facebook.com/eehrsl</a:t>
            </a:r>
            <a:endParaRPr lang="ru-RU" dirty="0" smtClean="0">
              <a:solidFill>
                <a:schemeClr val="accent5">
                  <a:lumMod val="75000"/>
                </a:schemeClr>
              </a:solidFill>
            </a:endParaRPr>
          </a:p>
          <a:p>
            <a:endParaRPr lang="en-GB" dirty="0" smtClean="0"/>
          </a:p>
        </p:txBody>
      </p:sp>
      <p:sp>
        <p:nvSpPr>
          <p:cNvPr id="2" name="Заголовок 1"/>
          <p:cNvSpPr>
            <a:spLocks noGrp="1"/>
          </p:cNvSpPr>
          <p:nvPr>
            <p:ph type="title"/>
          </p:nvPr>
        </p:nvSpPr>
        <p:spPr>
          <a:xfrm>
            <a:off x="352102" y="116632"/>
            <a:ext cx="8396361" cy="998984"/>
          </a:xfrm>
        </p:spPr>
        <p:txBody>
          <a:bodyPr>
            <a:noAutofit/>
          </a:bodyPr>
          <a:lstStyle/>
          <a:p>
            <a:pPr algn="ctr"/>
            <a:r>
              <a:rPr lang="en-US" sz="3200" b="0" dirty="0" smtClean="0">
                <a:solidFill>
                  <a:srgbClr val="3B5F47"/>
                </a:solidFill>
                <a:effectLst/>
                <a:latin typeface="Elephant" pitchFamily="18" charset="0"/>
              </a:rPr>
              <a:t>EEHRSL FUNCTIONARIES</a:t>
            </a:r>
            <a:r>
              <a:rPr lang="en-GB" sz="3200" dirty="0" smtClean="0"/>
              <a:t/>
            </a:r>
            <a:br>
              <a:rPr lang="en-GB" sz="3200" dirty="0" smtClean="0"/>
            </a:br>
            <a:endParaRPr lang="ru-RU" sz="3200" dirty="0">
              <a:solidFill>
                <a:schemeClr val="bg2"/>
              </a:solidFill>
            </a:endParaRPr>
          </a:p>
        </p:txBody>
      </p:sp>
      <p:sp>
        <p:nvSpPr>
          <p:cNvPr id="3" name="Прямоугольник 2"/>
          <p:cNvSpPr/>
          <p:nvPr/>
        </p:nvSpPr>
        <p:spPr>
          <a:xfrm>
            <a:off x="251520" y="1610791"/>
            <a:ext cx="8496944" cy="3208571"/>
          </a:xfrm>
          <a:prstGeom prst="rect">
            <a:avLst/>
          </a:prstGeom>
        </p:spPr>
        <p:txBody>
          <a:bodyPr wrap="square">
            <a:spAutoFit/>
          </a:bodyPr>
          <a:lstStyle/>
          <a:p>
            <a:pPr indent="-342900" algn="just">
              <a:lnSpc>
                <a:spcPct val="150000"/>
              </a:lnSpc>
            </a:pPr>
            <a:endParaRPr lang="ru-RU" sz="1500" dirty="0" smtClean="0">
              <a:latin typeface="Georgia" pitchFamily="18" charset="0"/>
            </a:endParaRPr>
          </a:p>
          <a:p>
            <a:pPr algn="just">
              <a:lnSpc>
                <a:spcPct val="150000"/>
              </a:lnSpc>
            </a:pPr>
            <a:r>
              <a:rPr lang="ru-RU" sz="2800" b="1" dirty="0" smtClean="0">
                <a:latin typeface="Lucida Console" pitchFamily="49" charset="0"/>
              </a:rPr>
              <a:t>      </a:t>
            </a:r>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1900" dirty="0" smtClean="0"/>
          </a:p>
          <a:p>
            <a:pPr algn="just"/>
            <a:r>
              <a:rPr lang="ru-RU" sz="1900" dirty="0" smtClean="0"/>
              <a:t>      </a:t>
            </a:r>
            <a:endParaRPr lang="ru-RU" sz="1900" dirty="0"/>
          </a:p>
        </p:txBody>
      </p:sp>
      <p:sp>
        <p:nvSpPr>
          <p:cNvPr id="7" name="Content Placeholder 6"/>
          <p:cNvSpPr>
            <a:spLocks noGrp="1"/>
          </p:cNvSpPr>
          <p:nvPr>
            <p:ph idx="1"/>
          </p:nvPr>
        </p:nvSpPr>
        <p:spPr>
          <a:xfrm>
            <a:off x="457200" y="1481329"/>
            <a:ext cx="8229600" cy="4519440"/>
          </a:xfrm>
        </p:spPr>
        <p:txBody>
          <a:bodyPr>
            <a:noAutofit/>
          </a:bodyPr>
          <a:lstStyle/>
          <a:p>
            <a:pPr>
              <a:buNone/>
            </a:pPr>
            <a:r>
              <a:rPr lang="en-US" sz="1400" b="1" dirty="0" smtClean="0">
                <a:solidFill>
                  <a:srgbClr val="C00000"/>
                </a:solidFill>
              </a:rPr>
              <a:t>Board of Directors</a:t>
            </a:r>
            <a:r>
              <a:rPr lang="en-US" sz="1400" dirty="0" smtClean="0">
                <a:solidFill>
                  <a:srgbClr val="C00000"/>
                </a:solidFill>
              </a:rPr>
              <a:t>: </a:t>
            </a:r>
            <a:r>
              <a:rPr lang="en-US" sz="1400" dirty="0" smtClean="0"/>
              <a:t>The Board comprises of five members, two (2) men and three (3) reputable women, and they are appointed by the General membership of the organization for a period of three years at a time. The Board approves decisions, assists in raising funds, policies and provides directions made by the EEHRSL membership and its staff.</a:t>
            </a:r>
          </a:p>
          <a:p>
            <a:pPr>
              <a:buNone/>
            </a:pPr>
            <a:r>
              <a:rPr lang="en-US" sz="1400" b="1" dirty="0" smtClean="0">
                <a:solidFill>
                  <a:schemeClr val="accent2"/>
                </a:solidFill>
              </a:rPr>
              <a:t>Staffs</a:t>
            </a:r>
            <a:r>
              <a:rPr lang="en-US" sz="1400" dirty="0" smtClean="0">
                <a:solidFill>
                  <a:schemeClr val="accent2"/>
                </a:solidFill>
              </a:rPr>
              <a:t>: </a:t>
            </a:r>
            <a:r>
              <a:rPr lang="en-US" sz="1400" dirty="0" smtClean="0"/>
              <a:t>we have 6 permanent staffs, they includes:</a:t>
            </a:r>
          </a:p>
          <a:p>
            <a:pPr>
              <a:buFont typeface="Wingdings" pitchFamily="2" charset="2"/>
              <a:buChar char="§"/>
            </a:pPr>
            <a:r>
              <a:rPr lang="en-US" sz="1400" dirty="0" smtClean="0"/>
              <a:t>Executive Director.</a:t>
            </a:r>
          </a:p>
          <a:p>
            <a:pPr>
              <a:buFont typeface="Wingdings" pitchFamily="2" charset="2"/>
              <a:buChar char="§"/>
            </a:pPr>
            <a:r>
              <a:rPr lang="en-US" sz="1400" dirty="0" smtClean="0"/>
              <a:t>Director of Programs.</a:t>
            </a:r>
          </a:p>
          <a:p>
            <a:pPr>
              <a:buFont typeface="Wingdings" pitchFamily="2" charset="2"/>
              <a:buChar char="§"/>
            </a:pPr>
            <a:r>
              <a:rPr lang="en-US" sz="1400" dirty="0" smtClean="0"/>
              <a:t>Finance Manager.</a:t>
            </a:r>
          </a:p>
          <a:p>
            <a:pPr>
              <a:buFont typeface="Wingdings" pitchFamily="2" charset="2"/>
              <a:buChar char="§"/>
            </a:pPr>
            <a:r>
              <a:rPr lang="en-US" sz="1400" dirty="0" smtClean="0"/>
              <a:t>Gender Desk Officer.</a:t>
            </a:r>
          </a:p>
          <a:p>
            <a:pPr>
              <a:buFont typeface="Wingdings" pitchFamily="2" charset="2"/>
              <a:buChar char="§"/>
            </a:pPr>
            <a:r>
              <a:rPr lang="en-US" sz="1400" dirty="0" smtClean="0"/>
              <a:t>Media and communication. </a:t>
            </a:r>
          </a:p>
          <a:p>
            <a:pPr>
              <a:buFont typeface="Wingdings" pitchFamily="2" charset="2"/>
              <a:buChar char="§"/>
            </a:pPr>
            <a:r>
              <a:rPr lang="en-US" sz="1400" dirty="0" smtClean="0"/>
              <a:t>Project Officer.</a:t>
            </a:r>
          </a:p>
          <a:p>
            <a:pPr>
              <a:buNone/>
            </a:pPr>
            <a:r>
              <a:rPr lang="en-US" sz="1400" b="1" dirty="0" smtClean="0">
                <a:solidFill>
                  <a:srgbClr val="C00000"/>
                </a:solidFill>
              </a:rPr>
              <a:t>Volunteer</a:t>
            </a:r>
            <a:r>
              <a:rPr lang="en-US" sz="1400" dirty="0" smtClean="0">
                <a:solidFill>
                  <a:srgbClr val="C00000"/>
                </a:solidFill>
              </a:rPr>
              <a:t>: </a:t>
            </a:r>
            <a:r>
              <a:rPr lang="en-US" sz="1400" dirty="0" smtClean="0"/>
              <a:t>The volunteers are group of young men and women in Sierra Leone who constitutes the general membership of the organization. They provide free voluntarily services and are giving stipends at the end of every month. They also play a major role in making decisions, and monitor every project under implementation by the organization. </a:t>
            </a:r>
          </a:p>
          <a:p>
            <a:pPr>
              <a:buNone/>
            </a:pPr>
            <a:r>
              <a:rPr lang="en-US" sz="1400" b="1" dirty="0" smtClean="0">
                <a:solidFill>
                  <a:srgbClr val="C00000"/>
                </a:solidFill>
              </a:rPr>
              <a:t>Interns:  </a:t>
            </a:r>
            <a:r>
              <a:rPr lang="en-US" sz="1400" dirty="0" smtClean="0"/>
              <a:t>our Internship recruitment is opened to nationals and non-nationals. especial people who have interest in women and children’s rights issues.</a:t>
            </a:r>
          </a:p>
        </p:txBody>
      </p:sp>
    </p:spTree>
    <p:extLst>
      <p:ext uri="{BB962C8B-B14F-4D97-AF65-F5344CB8AC3E}">
        <p14:creationId xmlns="" xmlns:p14="http://schemas.microsoft.com/office/powerpoint/2010/main" val="405543721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3586</TotalTime>
  <Words>1362</Words>
  <Application>Microsoft Office PowerPoint</Application>
  <PresentationFormat>On-screen Show (4:3)</PresentationFormat>
  <Paragraphs>246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 </vt:lpstr>
      <vt:lpstr>About Organisation</vt:lpstr>
      <vt:lpstr>Activities of the Organization</vt:lpstr>
      <vt:lpstr>Organization Experience</vt:lpstr>
      <vt:lpstr>What We Do </vt:lpstr>
      <vt:lpstr>Slide 6</vt:lpstr>
      <vt:lpstr>    Women Access to Land  </vt:lpstr>
      <vt:lpstr>  HOW DO EEHRSL MAKE A DIFFERENCE? </vt:lpstr>
      <vt:lpstr>EEHRSL FUNCTIONARIES </vt:lpstr>
      <vt:lpstr>Emergency Ebola Responds in Sierra Leone</vt:lpstr>
      <vt:lpstr>Staff Training and Capacity Building</vt:lpstr>
      <vt:lpstr>Our Partners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Legandox;УТИЛОВ Александр Владимирович</dc:creator>
  <cp:lastModifiedBy>Michael</cp:lastModifiedBy>
  <cp:revision>700</cp:revision>
  <dcterms:created xsi:type="dcterms:W3CDTF">2011-10-01T06:02:55Z</dcterms:created>
  <dcterms:modified xsi:type="dcterms:W3CDTF">2016-06-30T21:59:27Z</dcterms:modified>
</cp:coreProperties>
</file>